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2.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6" r:id="rId2"/>
    <p:sldId id="276" r:id="rId3"/>
    <p:sldId id="277" r:id="rId4"/>
    <p:sldId id="261" r:id="rId5"/>
    <p:sldId id="258" r:id="rId6"/>
    <p:sldId id="259" r:id="rId7"/>
    <p:sldId id="264" r:id="rId8"/>
    <p:sldId id="265" r:id="rId9"/>
    <p:sldId id="266" r:id="rId10"/>
    <p:sldId id="278" r:id="rId11"/>
    <p:sldId id="279" r:id="rId12"/>
    <p:sldId id="267" r:id="rId13"/>
    <p:sldId id="268" r:id="rId14"/>
    <p:sldId id="280" r:id="rId15"/>
    <p:sldId id="271" r:id="rId16"/>
    <p:sldId id="281" r:id="rId17"/>
    <p:sldId id="282" r:id="rId18"/>
    <p:sldId id="283" r:id="rId19"/>
    <p:sldId id="284" r:id="rId20"/>
    <p:sldId id="289" r:id="rId21"/>
    <p:sldId id="290" r:id="rId22"/>
    <p:sldId id="285" r:id="rId23"/>
    <p:sldId id="286" r:id="rId24"/>
    <p:sldId id="287" r:id="rId25"/>
    <p:sldId id="291" r:id="rId26"/>
    <p:sldId id="288" r:id="rId27"/>
    <p:sldId id="273" r:id="rId28"/>
    <p:sldId id="274" r:id="rId29"/>
    <p:sldId id="292" r:id="rId30"/>
    <p:sldId id="275" r:id="rId31"/>
    <p:sldId id="293" r:id="rId32"/>
    <p:sldId id="295" r:id="rId33"/>
    <p:sldId id="294" r:id="rId34"/>
    <p:sldId id="296" r:id="rId35"/>
    <p:sldId id="297" r:id="rId36"/>
    <p:sldId id="298" r:id="rId37"/>
    <p:sldId id="299" r:id="rId38"/>
    <p:sldId id="300"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7" d="100"/>
          <a:sy n="77" d="100"/>
        </p:scale>
        <p:origin x="883"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85BFE5-5601-48BF-AB5D-7CF93AF324C1}" type="datetimeFigureOut">
              <a:rPr lang="zh-CN" altLang="en-US" smtClean="0"/>
              <a:t>2023/9/24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4752F7-B467-498E-9CCB-828206E3462B}" type="slidenum">
              <a:rPr lang="zh-CN" altLang="en-US" smtClean="0"/>
              <a:t>‹#›</a:t>
            </a:fld>
            <a:endParaRPr lang="zh-CN" altLang="en-US"/>
          </a:p>
        </p:txBody>
      </p:sp>
    </p:spTree>
    <p:extLst>
      <p:ext uri="{BB962C8B-B14F-4D97-AF65-F5344CB8AC3E}">
        <p14:creationId xmlns:p14="http://schemas.microsoft.com/office/powerpoint/2010/main" val="1310290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54752F7-B467-498E-9CCB-828206E3462B}" type="slidenum">
              <a:rPr lang="zh-CN" altLang="en-US" smtClean="0"/>
              <a:t>8</a:t>
            </a:fld>
            <a:endParaRPr lang="zh-CN" altLang="en-US"/>
          </a:p>
        </p:txBody>
      </p:sp>
    </p:spTree>
    <p:extLst>
      <p:ext uri="{BB962C8B-B14F-4D97-AF65-F5344CB8AC3E}">
        <p14:creationId xmlns:p14="http://schemas.microsoft.com/office/powerpoint/2010/main" val="1489866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54752F7-B467-498E-9CCB-828206E3462B}" type="slidenum">
              <a:rPr lang="zh-CN" altLang="en-US" smtClean="0"/>
              <a:t>18</a:t>
            </a:fld>
            <a:endParaRPr lang="zh-CN" altLang="en-US"/>
          </a:p>
        </p:txBody>
      </p:sp>
    </p:spTree>
    <p:extLst>
      <p:ext uri="{BB962C8B-B14F-4D97-AF65-F5344CB8AC3E}">
        <p14:creationId xmlns:p14="http://schemas.microsoft.com/office/powerpoint/2010/main" val="55469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zh-CN" altLang="en-US"/>
              <a:t>单击此处编辑母版标题样式</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4B8054DF-E1F7-4DA6-B1C8-1B5CF5A184BB}" type="datetimeFigureOut">
              <a:rPr lang="zh-CN" altLang="en-US" smtClean="0"/>
              <a:t>2023/9/24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3F36414-1E6A-4998-8D90-03F2C8D96236}" type="slidenum">
              <a:rPr lang="zh-CN" altLang="en-US" smtClean="0"/>
              <a:t>‹#›</a:t>
            </a:fld>
            <a:endParaRPr lang="zh-CN" altLang="en-US"/>
          </a:p>
        </p:txBody>
      </p:sp>
    </p:spTree>
    <p:extLst>
      <p:ext uri="{BB962C8B-B14F-4D97-AF65-F5344CB8AC3E}">
        <p14:creationId xmlns:p14="http://schemas.microsoft.com/office/powerpoint/2010/main" val="2717928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4B8054DF-E1F7-4DA6-B1C8-1B5CF5A184BB}" type="datetimeFigureOut">
              <a:rPr lang="zh-CN" altLang="en-US" smtClean="0"/>
              <a:t>2023/9/24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3F36414-1E6A-4998-8D90-03F2C8D96236}" type="slidenum">
              <a:rPr lang="zh-CN" altLang="en-US" smtClean="0"/>
              <a:t>‹#›</a:t>
            </a:fld>
            <a:endParaRPr lang="zh-CN" altLang="en-US"/>
          </a:p>
        </p:txBody>
      </p:sp>
    </p:spTree>
    <p:extLst>
      <p:ext uri="{BB962C8B-B14F-4D97-AF65-F5344CB8AC3E}">
        <p14:creationId xmlns:p14="http://schemas.microsoft.com/office/powerpoint/2010/main" val="192240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CN" altLang="en-US"/>
              <a:t>单击此处编辑母版标题样式</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单击此处编辑母版文本样式</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4B8054DF-E1F7-4DA6-B1C8-1B5CF5A184BB}" type="datetimeFigureOut">
              <a:rPr lang="zh-CN" altLang="en-US" smtClean="0"/>
              <a:t>2023/9/24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3F36414-1E6A-4998-8D90-03F2C8D96236}" type="slidenum">
              <a:rPr lang="zh-CN" altLang="en-US" smtClean="0"/>
              <a:t>‹#›</a:t>
            </a:fld>
            <a:endParaRPr lang="zh-CN" alt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26925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zh-CN" altLang="en-US"/>
              <a:t>单击此处编辑母版标题样式</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CN" altLang="en-US"/>
              <a:t>单击此处编辑母版文本样式</a:t>
            </a:r>
          </a:p>
        </p:txBody>
      </p:sp>
      <p:sp>
        <p:nvSpPr>
          <p:cNvPr id="5" name="Date Placeholder 4"/>
          <p:cNvSpPr>
            <a:spLocks noGrp="1"/>
          </p:cNvSpPr>
          <p:nvPr>
            <p:ph type="dt" sz="half" idx="10"/>
          </p:nvPr>
        </p:nvSpPr>
        <p:spPr/>
        <p:txBody>
          <a:bodyPr/>
          <a:lstStyle/>
          <a:p>
            <a:fld id="{4B8054DF-E1F7-4DA6-B1C8-1B5CF5A184BB}" type="datetimeFigureOut">
              <a:rPr lang="zh-CN" altLang="en-US" smtClean="0"/>
              <a:t>2023/9/24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3F36414-1E6A-4998-8D90-03F2C8D96236}" type="slidenum">
              <a:rPr lang="zh-CN" altLang="en-US" smtClean="0"/>
              <a:t>‹#›</a:t>
            </a:fld>
            <a:endParaRPr lang="zh-CN" altLang="en-US"/>
          </a:p>
        </p:txBody>
      </p:sp>
    </p:spTree>
    <p:extLst>
      <p:ext uri="{BB962C8B-B14F-4D97-AF65-F5344CB8AC3E}">
        <p14:creationId xmlns:p14="http://schemas.microsoft.com/office/powerpoint/2010/main" val="3153975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CN" altLang="en-US"/>
              <a:t>单击此处编辑母版标题样式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单击此处编辑母版文本样式</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CN" altLang="en-US"/>
              <a:t>单击此处编辑母版文本样式</a:t>
            </a:r>
          </a:p>
        </p:txBody>
      </p:sp>
      <p:sp>
        <p:nvSpPr>
          <p:cNvPr id="5" name="Date Placeholder 4"/>
          <p:cNvSpPr>
            <a:spLocks noGrp="1"/>
          </p:cNvSpPr>
          <p:nvPr>
            <p:ph type="dt" sz="half" idx="10"/>
          </p:nvPr>
        </p:nvSpPr>
        <p:spPr/>
        <p:txBody>
          <a:bodyPr/>
          <a:lstStyle/>
          <a:p>
            <a:fld id="{4B8054DF-E1F7-4DA6-B1C8-1B5CF5A184BB}" type="datetimeFigureOut">
              <a:rPr lang="zh-CN" altLang="en-US" smtClean="0"/>
              <a:t>2023/9/24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3F36414-1E6A-4998-8D90-03F2C8D96236}" type="slidenum">
              <a:rPr lang="zh-CN" altLang="en-US" smtClean="0"/>
              <a:t>‹#›</a:t>
            </a:fld>
            <a:endParaRPr lang="zh-CN" alt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25516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zh-CN" altLang="en-US"/>
              <a:t>单击此处编辑母版标题样式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单击此处编辑母版文本样式</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CN" altLang="en-US"/>
              <a:t>单击此处编辑母版文本样式</a:t>
            </a:r>
          </a:p>
        </p:txBody>
      </p:sp>
      <p:sp>
        <p:nvSpPr>
          <p:cNvPr id="5" name="Date Placeholder 4"/>
          <p:cNvSpPr>
            <a:spLocks noGrp="1"/>
          </p:cNvSpPr>
          <p:nvPr>
            <p:ph type="dt" sz="half" idx="10"/>
          </p:nvPr>
        </p:nvSpPr>
        <p:spPr/>
        <p:txBody>
          <a:bodyPr/>
          <a:lstStyle/>
          <a:p>
            <a:fld id="{4B8054DF-E1F7-4DA6-B1C8-1B5CF5A184BB}" type="datetimeFigureOut">
              <a:rPr lang="zh-CN" altLang="en-US" smtClean="0"/>
              <a:t>2023/9/24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3F36414-1E6A-4998-8D90-03F2C8D96236}" type="slidenum">
              <a:rPr lang="zh-CN" altLang="en-US" smtClean="0"/>
              <a:t>‹#›</a:t>
            </a:fld>
            <a:endParaRPr lang="zh-CN" altLang="en-US"/>
          </a:p>
        </p:txBody>
      </p:sp>
    </p:spTree>
    <p:extLst>
      <p:ext uri="{BB962C8B-B14F-4D97-AF65-F5344CB8AC3E}">
        <p14:creationId xmlns:p14="http://schemas.microsoft.com/office/powerpoint/2010/main" val="8195566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ncho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4B8054DF-E1F7-4DA6-B1C8-1B5CF5A184BB}" type="datetimeFigureOut">
              <a:rPr lang="zh-CN" altLang="en-US" smtClean="0"/>
              <a:t>2023/9/24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3F36414-1E6A-4998-8D90-03F2C8D96236}" type="slidenum">
              <a:rPr lang="zh-CN" altLang="en-US" smtClean="0"/>
              <a:t>‹#›</a:t>
            </a:fld>
            <a:endParaRPr lang="zh-CN" altLang="en-US"/>
          </a:p>
        </p:txBody>
      </p:sp>
    </p:spTree>
    <p:extLst>
      <p:ext uri="{BB962C8B-B14F-4D97-AF65-F5344CB8AC3E}">
        <p14:creationId xmlns:p14="http://schemas.microsoft.com/office/powerpoint/2010/main" val="3198704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4B8054DF-E1F7-4DA6-B1C8-1B5CF5A184BB}" type="datetimeFigureOut">
              <a:rPr lang="zh-CN" altLang="en-US" smtClean="0"/>
              <a:t>2023/9/24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3F36414-1E6A-4998-8D90-03F2C8D96236}" type="slidenum">
              <a:rPr lang="zh-CN" altLang="en-US" smtClean="0"/>
              <a:t>‹#›</a:t>
            </a:fld>
            <a:endParaRPr lang="zh-CN" altLang="en-US"/>
          </a:p>
        </p:txBody>
      </p:sp>
    </p:spTree>
    <p:extLst>
      <p:ext uri="{BB962C8B-B14F-4D97-AF65-F5344CB8AC3E}">
        <p14:creationId xmlns:p14="http://schemas.microsoft.com/office/powerpoint/2010/main" val="3984048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4B8054DF-E1F7-4DA6-B1C8-1B5CF5A184BB}" type="datetimeFigureOut">
              <a:rPr lang="zh-CN" altLang="en-US" smtClean="0"/>
              <a:t>2023/9/24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3F36414-1E6A-4998-8D90-03F2C8D96236}" type="slidenum">
              <a:rPr lang="zh-CN" altLang="en-US" smtClean="0"/>
              <a:t>‹#›</a:t>
            </a:fld>
            <a:endParaRPr lang="zh-CN" altLang="en-US"/>
          </a:p>
        </p:txBody>
      </p:sp>
    </p:spTree>
    <p:extLst>
      <p:ext uri="{BB962C8B-B14F-4D97-AF65-F5344CB8AC3E}">
        <p14:creationId xmlns:p14="http://schemas.microsoft.com/office/powerpoint/2010/main" val="2249070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4B8054DF-E1F7-4DA6-B1C8-1B5CF5A184BB}" type="datetimeFigureOut">
              <a:rPr lang="zh-CN" altLang="en-US" smtClean="0"/>
              <a:t>2023/9/24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3F36414-1E6A-4998-8D90-03F2C8D96236}" type="slidenum">
              <a:rPr lang="zh-CN" altLang="en-US" smtClean="0"/>
              <a:t>‹#›</a:t>
            </a:fld>
            <a:endParaRPr lang="zh-CN" altLang="en-US"/>
          </a:p>
        </p:txBody>
      </p:sp>
    </p:spTree>
    <p:extLst>
      <p:ext uri="{BB962C8B-B14F-4D97-AF65-F5344CB8AC3E}">
        <p14:creationId xmlns:p14="http://schemas.microsoft.com/office/powerpoint/2010/main" val="1739630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4B8054DF-E1F7-4DA6-B1C8-1B5CF5A184BB}" type="datetimeFigureOut">
              <a:rPr lang="zh-CN" altLang="en-US" smtClean="0"/>
              <a:t>2023/9/24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3F36414-1E6A-4998-8D90-03F2C8D96236}" type="slidenum">
              <a:rPr lang="zh-CN" altLang="en-US" smtClean="0"/>
              <a:t>‹#›</a:t>
            </a:fld>
            <a:endParaRPr lang="zh-CN" altLang="en-US"/>
          </a:p>
        </p:txBody>
      </p:sp>
    </p:spTree>
    <p:extLst>
      <p:ext uri="{BB962C8B-B14F-4D97-AF65-F5344CB8AC3E}">
        <p14:creationId xmlns:p14="http://schemas.microsoft.com/office/powerpoint/2010/main" val="695821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4B8054DF-E1F7-4DA6-B1C8-1B5CF5A184BB}" type="datetimeFigureOut">
              <a:rPr lang="zh-CN" altLang="en-US" smtClean="0"/>
              <a:t>2023/9/24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3F36414-1E6A-4998-8D90-03F2C8D96236}" type="slidenum">
              <a:rPr lang="zh-CN" altLang="en-US" smtClean="0"/>
              <a:t>‹#›</a:t>
            </a:fld>
            <a:endParaRPr lang="zh-CN" altLang="en-US"/>
          </a:p>
        </p:txBody>
      </p:sp>
    </p:spTree>
    <p:extLst>
      <p:ext uri="{BB962C8B-B14F-4D97-AF65-F5344CB8AC3E}">
        <p14:creationId xmlns:p14="http://schemas.microsoft.com/office/powerpoint/2010/main" val="2902022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4B8054DF-E1F7-4DA6-B1C8-1B5CF5A184BB}" type="datetimeFigureOut">
              <a:rPr lang="zh-CN" altLang="en-US" smtClean="0"/>
              <a:t>2023/9/24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3F36414-1E6A-4998-8D90-03F2C8D96236}" type="slidenum">
              <a:rPr lang="zh-CN" altLang="en-US" smtClean="0"/>
              <a:t>‹#›</a:t>
            </a:fld>
            <a:endParaRPr lang="zh-CN" altLang="en-US"/>
          </a:p>
        </p:txBody>
      </p:sp>
    </p:spTree>
    <p:extLst>
      <p:ext uri="{BB962C8B-B14F-4D97-AF65-F5344CB8AC3E}">
        <p14:creationId xmlns:p14="http://schemas.microsoft.com/office/powerpoint/2010/main" val="60625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8054DF-E1F7-4DA6-B1C8-1B5CF5A184BB}" type="datetimeFigureOut">
              <a:rPr lang="zh-CN" altLang="en-US" smtClean="0"/>
              <a:t>2023/9/24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3F36414-1E6A-4998-8D90-03F2C8D96236}" type="slidenum">
              <a:rPr lang="zh-CN" altLang="en-US" smtClean="0"/>
              <a:t>‹#›</a:t>
            </a:fld>
            <a:endParaRPr lang="zh-CN" altLang="en-US"/>
          </a:p>
        </p:txBody>
      </p:sp>
    </p:spTree>
    <p:extLst>
      <p:ext uri="{BB962C8B-B14F-4D97-AF65-F5344CB8AC3E}">
        <p14:creationId xmlns:p14="http://schemas.microsoft.com/office/powerpoint/2010/main" val="174527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zh-CN" altLang="en-US"/>
              <a:t>单击此处编辑母版标题样式</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4B8054DF-E1F7-4DA6-B1C8-1B5CF5A184BB}" type="datetimeFigureOut">
              <a:rPr lang="zh-CN" altLang="en-US" smtClean="0"/>
              <a:t>2023/9/24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3F36414-1E6A-4998-8D90-03F2C8D96236}" type="slidenum">
              <a:rPr lang="zh-CN" altLang="en-US" smtClean="0"/>
              <a:t>‹#›</a:t>
            </a:fld>
            <a:endParaRPr lang="zh-CN" altLang="en-US"/>
          </a:p>
        </p:txBody>
      </p:sp>
    </p:spTree>
    <p:extLst>
      <p:ext uri="{BB962C8B-B14F-4D97-AF65-F5344CB8AC3E}">
        <p14:creationId xmlns:p14="http://schemas.microsoft.com/office/powerpoint/2010/main" val="117862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4B8054DF-E1F7-4DA6-B1C8-1B5CF5A184BB}" type="datetimeFigureOut">
              <a:rPr lang="zh-CN" altLang="en-US" smtClean="0"/>
              <a:t>2023/9/24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3F36414-1E6A-4998-8D90-03F2C8D96236}" type="slidenum">
              <a:rPr lang="zh-CN" altLang="en-US" smtClean="0"/>
              <a:t>‹#›</a:t>
            </a:fld>
            <a:endParaRPr lang="zh-CN" altLang="en-US"/>
          </a:p>
        </p:txBody>
      </p:sp>
    </p:spTree>
    <p:extLst>
      <p:ext uri="{BB962C8B-B14F-4D97-AF65-F5344CB8AC3E}">
        <p14:creationId xmlns:p14="http://schemas.microsoft.com/office/powerpoint/2010/main" val="1925627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B8054DF-E1F7-4DA6-B1C8-1B5CF5A184BB}" type="datetimeFigureOut">
              <a:rPr lang="zh-CN" altLang="en-US" smtClean="0"/>
              <a:t>2023/9/24</a:t>
            </a:fld>
            <a:endParaRPr lang="zh-CN" alt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3F36414-1E6A-4998-8D90-03F2C8D96236}" type="slidenum">
              <a:rPr lang="zh-CN" altLang="en-US" smtClean="0"/>
              <a:t>‹#›</a:t>
            </a:fld>
            <a:endParaRPr lang="zh-CN" altLang="en-US"/>
          </a:p>
        </p:txBody>
      </p:sp>
    </p:spTree>
    <p:extLst>
      <p:ext uri="{BB962C8B-B14F-4D97-AF65-F5344CB8AC3E}">
        <p14:creationId xmlns:p14="http://schemas.microsoft.com/office/powerpoint/2010/main" val="2802646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doi.org/10.1080/10508422.2023.2209230"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notesSlide" Target="../notesSlides/notesSlide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tags" Target="../tags/tag17.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tags" Target="../tags/tag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tags" Target="../tags/tag23.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tags" Target="../tags/tag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xml"/><Relationship Id="rId1" Type="http://schemas.openxmlformats.org/officeDocument/2006/relationships/tags" Target="../tags/tag27.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D09367-AE38-65D8-A9BD-B916E80F9C63}"/>
              </a:ext>
            </a:extLst>
          </p:cNvPr>
          <p:cNvSpPr>
            <a:spLocks noGrp="1"/>
          </p:cNvSpPr>
          <p:nvPr>
            <p:ph type="ctrTitle"/>
          </p:nvPr>
        </p:nvSpPr>
        <p:spPr>
          <a:xfrm>
            <a:off x="1856961" y="834885"/>
            <a:ext cx="8915399" cy="2262781"/>
          </a:xfrm>
        </p:spPr>
        <p:txBody>
          <a:bodyPr>
            <a:normAutofit fontScale="90000"/>
          </a:bodyPr>
          <a:lstStyle/>
          <a:p>
            <a:br>
              <a:rPr lang="en-US" altLang="zh-CN" dirty="0"/>
            </a:br>
            <a:r>
              <a:rPr lang="en-US" altLang="zh-CN" dirty="0"/>
              <a:t>Sensitivity to moral goodness under different aesthetic contexts </a:t>
            </a:r>
            <a:endParaRPr lang="zh-CN" altLang="en-US" dirty="0"/>
          </a:p>
        </p:txBody>
      </p:sp>
      <p:sp>
        <p:nvSpPr>
          <p:cNvPr id="3" name="副标题 2">
            <a:extLst>
              <a:ext uri="{FF2B5EF4-FFF2-40B4-BE49-F238E27FC236}">
                <a16:creationId xmlns:a16="http://schemas.microsoft.com/office/drawing/2014/main" id="{14A0DDC7-A868-C999-8D10-1DCD8AAEBBC7}"/>
              </a:ext>
            </a:extLst>
          </p:cNvPr>
          <p:cNvSpPr>
            <a:spLocks noGrp="1"/>
          </p:cNvSpPr>
          <p:nvPr>
            <p:ph type="subTitle" idx="1"/>
          </p:nvPr>
        </p:nvSpPr>
        <p:spPr>
          <a:xfrm>
            <a:off x="3026534" y="3904450"/>
            <a:ext cx="8915399" cy="1858617"/>
          </a:xfrm>
        </p:spPr>
        <p:txBody>
          <a:bodyPr>
            <a:normAutofit/>
          </a:bodyPr>
          <a:lstStyle/>
          <a:p>
            <a:r>
              <a:rPr lang="en-US" altLang="zh-CN" b="0" i="0" dirty="0">
                <a:solidFill>
                  <a:srgbClr val="333333"/>
                </a:solidFill>
                <a:effectLst/>
                <a:latin typeface="Open Sans" panose="020F0502020204030204" pitchFamily="34" charset="0"/>
              </a:rPr>
              <a:t>Chenjing Wu, Hongyan Zhu, Yameng Zhang, Wei Zhang &amp; Xianyou He (2023) Sensitivity to moral goodness under different aesthetic contexts, Ethics &amp; Behavior, DOI: </a:t>
            </a:r>
            <a:r>
              <a:rPr lang="en-US" altLang="zh-CN" b="0" i="0" u="sng" dirty="0">
                <a:solidFill>
                  <a:srgbClr val="333333"/>
                </a:solidFill>
                <a:effectLst/>
                <a:latin typeface="Open Sans" panose="020F0502020204030204" pitchFamily="34" charset="0"/>
                <a:hlinkClick r:id="rId2"/>
              </a:rPr>
              <a:t>10.1080/10508422.2023.2209230</a:t>
            </a:r>
            <a:endParaRPr lang="en-US" altLang="zh-CN" dirty="0"/>
          </a:p>
          <a:p>
            <a:endParaRPr lang="en-US" altLang="zh-CN" dirty="0"/>
          </a:p>
          <a:p>
            <a:r>
              <a:rPr lang="en-US" altLang="zh-CN" dirty="0"/>
              <a:t>                                                                    </a:t>
            </a:r>
            <a:r>
              <a:rPr lang="zh-CN" altLang="en-US" dirty="0"/>
              <a:t>报告人：韩佳豪</a:t>
            </a:r>
          </a:p>
        </p:txBody>
      </p:sp>
    </p:spTree>
    <p:extLst>
      <p:ext uri="{BB962C8B-B14F-4D97-AF65-F5344CB8AC3E}">
        <p14:creationId xmlns:p14="http://schemas.microsoft.com/office/powerpoint/2010/main" val="1181422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8DF5B7A-7785-49C6-B4EB-252FF28C21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1" name="Freeform 11">
              <a:extLst>
                <a:ext uri="{FF2B5EF4-FFF2-40B4-BE49-F238E27FC236}">
                  <a16:creationId xmlns:a16="http://schemas.microsoft.com/office/drawing/2014/main" id="{78BD0529-90E2-47B4-8D13-CEE11A154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zh-CN" altLang="en-US"/>
            </a:p>
          </p:txBody>
        </p:sp>
        <p:sp>
          <p:nvSpPr>
            <p:cNvPr id="12" name="Freeform 12">
              <a:extLst>
                <a:ext uri="{FF2B5EF4-FFF2-40B4-BE49-F238E27FC236}">
                  <a16:creationId xmlns:a16="http://schemas.microsoft.com/office/drawing/2014/main" id="{AE127430-162B-43FD-A02F-6E8AD8FD9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zh-CN" altLang="en-US"/>
            </a:p>
          </p:txBody>
        </p:sp>
        <p:sp>
          <p:nvSpPr>
            <p:cNvPr id="13" name="Freeform 13">
              <a:extLst>
                <a:ext uri="{FF2B5EF4-FFF2-40B4-BE49-F238E27FC236}">
                  <a16:creationId xmlns:a16="http://schemas.microsoft.com/office/drawing/2014/main" id="{7A6023CB-BCF4-4A3C-B04B-EFF6779217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zh-CN" altLang="en-US"/>
            </a:p>
          </p:txBody>
        </p:sp>
        <p:sp>
          <p:nvSpPr>
            <p:cNvPr id="14" name="Freeform 14">
              <a:extLst>
                <a:ext uri="{FF2B5EF4-FFF2-40B4-BE49-F238E27FC236}">
                  <a16:creationId xmlns:a16="http://schemas.microsoft.com/office/drawing/2014/main" id="{98B0FCF0-0865-45E1-977A-5BFDD0EFC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zh-CN" altLang="en-US"/>
            </a:p>
          </p:txBody>
        </p:sp>
        <p:sp>
          <p:nvSpPr>
            <p:cNvPr id="15" name="Freeform 15">
              <a:extLst>
                <a:ext uri="{FF2B5EF4-FFF2-40B4-BE49-F238E27FC236}">
                  <a16:creationId xmlns:a16="http://schemas.microsoft.com/office/drawing/2014/main" id="{C1FF2792-ADB4-44D2-B7EF-6E3503725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zh-CN" altLang="en-US"/>
            </a:p>
          </p:txBody>
        </p:sp>
        <p:sp>
          <p:nvSpPr>
            <p:cNvPr id="16" name="Freeform 16">
              <a:extLst>
                <a:ext uri="{FF2B5EF4-FFF2-40B4-BE49-F238E27FC236}">
                  <a16:creationId xmlns:a16="http://schemas.microsoft.com/office/drawing/2014/main" id="{B7B0F0A2-D4CD-4EA5-96E9-9E282F25CD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zh-CN" altLang="en-US"/>
            </a:p>
          </p:txBody>
        </p:sp>
        <p:sp>
          <p:nvSpPr>
            <p:cNvPr id="17" name="Freeform 17">
              <a:extLst>
                <a:ext uri="{FF2B5EF4-FFF2-40B4-BE49-F238E27FC236}">
                  <a16:creationId xmlns:a16="http://schemas.microsoft.com/office/drawing/2014/main" id="{FBBC4912-27C6-4C5E-9C40-AE9B6644E5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zh-CN" altLang="en-US"/>
            </a:p>
          </p:txBody>
        </p:sp>
        <p:sp>
          <p:nvSpPr>
            <p:cNvPr id="18" name="Freeform 18">
              <a:extLst>
                <a:ext uri="{FF2B5EF4-FFF2-40B4-BE49-F238E27FC236}">
                  <a16:creationId xmlns:a16="http://schemas.microsoft.com/office/drawing/2014/main" id="{127E474D-BE64-49E8-8C82-691642D0BC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zh-CN" altLang="en-US"/>
            </a:p>
          </p:txBody>
        </p:sp>
        <p:sp>
          <p:nvSpPr>
            <p:cNvPr id="19" name="Freeform 19">
              <a:extLst>
                <a:ext uri="{FF2B5EF4-FFF2-40B4-BE49-F238E27FC236}">
                  <a16:creationId xmlns:a16="http://schemas.microsoft.com/office/drawing/2014/main" id="{A385E451-43CB-441B-83EE-28ACB6BCBC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zh-CN" altLang="en-US"/>
            </a:p>
          </p:txBody>
        </p:sp>
        <p:sp>
          <p:nvSpPr>
            <p:cNvPr id="20" name="Freeform 20">
              <a:extLst>
                <a:ext uri="{FF2B5EF4-FFF2-40B4-BE49-F238E27FC236}">
                  <a16:creationId xmlns:a16="http://schemas.microsoft.com/office/drawing/2014/main" id="{5BF91B89-051C-49D8-9029-83A1F52B0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zh-CN" altLang="en-US"/>
            </a:p>
          </p:txBody>
        </p:sp>
        <p:sp>
          <p:nvSpPr>
            <p:cNvPr id="21" name="Freeform 21">
              <a:extLst>
                <a:ext uri="{FF2B5EF4-FFF2-40B4-BE49-F238E27FC236}">
                  <a16:creationId xmlns:a16="http://schemas.microsoft.com/office/drawing/2014/main" id="{42329880-D64F-4074-ABE4-348FDC7FB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zh-CN" altLang="en-US"/>
            </a:p>
          </p:txBody>
        </p:sp>
        <p:sp>
          <p:nvSpPr>
            <p:cNvPr id="22" name="Freeform 22">
              <a:extLst>
                <a:ext uri="{FF2B5EF4-FFF2-40B4-BE49-F238E27FC236}">
                  <a16:creationId xmlns:a16="http://schemas.microsoft.com/office/drawing/2014/main" id="{2FAD4595-5B16-442B-A756-924FB136A5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zh-CN" altLang="en-US"/>
            </a:p>
          </p:txBody>
        </p:sp>
      </p:grpSp>
      <p:grpSp>
        <p:nvGrpSpPr>
          <p:cNvPr id="24" name="Group 23">
            <a:extLst>
              <a:ext uri="{FF2B5EF4-FFF2-40B4-BE49-F238E27FC236}">
                <a16:creationId xmlns:a16="http://schemas.microsoft.com/office/drawing/2014/main" id="{9F9B151E-1B34-4FA6-A53D-B92F787D9EA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5" name="Freeform 27">
              <a:extLst>
                <a:ext uri="{FF2B5EF4-FFF2-40B4-BE49-F238E27FC236}">
                  <a16:creationId xmlns:a16="http://schemas.microsoft.com/office/drawing/2014/main" id="{617ED8F6-0AA2-4080-ADCB-6C7CE17598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zh-CN" altLang="en-US"/>
            </a:p>
          </p:txBody>
        </p:sp>
        <p:sp>
          <p:nvSpPr>
            <p:cNvPr id="26" name="Freeform 28">
              <a:extLst>
                <a:ext uri="{FF2B5EF4-FFF2-40B4-BE49-F238E27FC236}">
                  <a16:creationId xmlns:a16="http://schemas.microsoft.com/office/drawing/2014/main" id="{76F017FD-AF02-4E22-A564-5DCC93F536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zh-CN" altLang="en-US"/>
            </a:p>
          </p:txBody>
        </p:sp>
        <p:sp>
          <p:nvSpPr>
            <p:cNvPr id="27" name="Freeform 29">
              <a:extLst>
                <a:ext uri="{FF2B5EF4-FFF2-40B4-BE49-F238E27FC236}">
                  <a16:creationId xmlns:a16="http://schemas.microsoft.com/office/drawing/2014/main" id="{61F8A187-FAA8-4625-AC70-EE2C7499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zh-CN" altLang="en-US"/>
            </a:p>
          </p:txBody>
        </p:sp>
        <p:sp>
          <p:nvSpPr>
            <p:cNvPr id="28" name="Freeform 30">
              <a:extLst>
                <a:ext uri="{FF2B5EF4-FFF2-40B4-BE49-F238E27FC236}">
                  <a16:creationId xmlns:a16="http://schemas.microsoft.com/office/drawing/2014/main" id="{6D431C21-669A-42BC-A2DF-9092CA729B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zh-CN" altLang="en-US"/>
            </a:p>
          </p:txBody>
        </p:sp>
        <p:sp>
          <p:nvSpPr>
            <p:cNvPr id="29" name="Freeform 31">
              <a:extLst>
                <a:ext uri="{FF2B5EF4-FFF2-40B4-BE49-F238E27FC236}">
                  <a16:creationId xmlns:a16="http://schemas.microsoft.com/office/drawing/2014/main" id="{D143DDDF-3A80-4C43-BBCF-8EC1280102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zh-CN" altLang="en-US"/>
            </a:p>
          </p:txBody>
        </p:sp>
        <p:sp>
          <p:nvSpPr>
            <p:cNvPr id="30" name="Freeform 32">
              <a:extLst>
                <a:ext uri="{FF2B5EF4-FFF2-40B4-BE49-F238E27FC236}">
                  <a16:creationId xmlns:a16="http://schemas.microsoft.com/office/drawing/2014/main" id="{313BFF88-4BDD-4CC4-A514-C7D6557791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zh-CN" altLang="en-US"/>
            </a:p>
          </p:txBody>
        </p:sp>
        <p:sp>
          <p:nvSpPr>
            <p:cNvPr id="31" name="Freeform 33">
              <a:extLst>
                <a:ext uri="{FF2B5EF4-FFF2-40B4-BE49-F238E27FC236}">
                  <a16:creationId xmlns:a16="http://schemas.microsoft.com/office/drawing/2014/main" id="{BA235B4A-F8AD-4C1E-9074-3562538136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zh-CN" altLang="en-US"/>
            </a:p>
          </p:txBody>
        </p:sp>
        <p:sp>
          <p:nvSpPr>
            <p:cNvPr id="32" name="Freeform 34">
              <a:extLst>
                <a:ext uri="{FF2B5EF4-FFF2-40B4-BE49-F238E27FC236}">
                  <a16:creationId xmlns:a16="http://schemas.microsoft.com/office/drawing/2014/main" id="{281D9204-5CB0-44D1-B01F-5FFF6BDB28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zh-CN" altLang="en-US"/>
            </a:p>
          </p:txBody>
        </p:sp>
        <p:sp>
          <p:nvSpPr>
            <p:cNvPr id="33" name="Freeform 35">
              <a:extLst>
                <a:ext uri="{FF2B5EF4-FFF2-40B4-BE49-F238E27FC236}">
                  <a16:creationId xmlns:a16="http://schemas.microsoft.com/office/drawing/2014/main" id="{4DD213C5-5C2A-403A-AAEF-E495E64AE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zh-CN" altLang="en-US"/>
            </a:p>
          </p:txBody>
        </p:sp>
        <p:sp>
          <p:nvSpPr>
            <p:cNvPr id="34" name="Freeform 36">
              <a:extLst>
                <a:ext uri="{FF2B5EF4-FFF2-40B4-BE49-F238E27FC236}">
                  <a16:creationId xmlns:a16="http://schemas.microsoft.com/office/drawing/2014/main" id="{3D07FF46-5E32-4BEE-B85D-107AD341D4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zh-CN" altLang="en-US"/>
            </a:p>
          </p:txBody>
        </p:sp>
        <p:sp>
          <p:nvSpPr>
            <p:cNvPr id="35" name="Freeform 37">
              <a:extLst>
                <a:ext uri="{FF2B5EF4-FFF2-40B4-BE49-F238E27FC236}">
                  <a16:creationId xmlns:a16="http://schemas.microsoft.com/office/drawing/2014/main" id="{4E5AE900-6815-4A65-9A96-CA280B3A8D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zh-CN" altLang="en-US"/>
            </a:p>
          </p:txBody>
        </p:sp>
        <p:sp>
          <p:nvSpPr>
            <p:cNvPr id="36" name="Freeform 38">
              <a:extLst>
                <a:ext uri="{FF2B5EF4-FFF2-40B4-BE49-F238E27FC236}">
                  <a16:creationId xmlns:a16="http://schemas.microsoft.com/office/drawing/2014/main" id="{45EA57FC-ADA4-45DD-98E7-B0615C5306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zh-CN" altLang="en-US"/>
            </a:p>
          </p:txBody>
        </p:sp>
      </p:grpSp>
      <p:sp>
        <p:nvSpPr>
          <p:cNvPr id="38" name="Rectangle 37">
            <a:extLst>
              <a:ext uri="{FF2B5EF4-FFF2-40B4-BE49-F238E27FC236}">
                <a16:creationId xmlns:a16="http://schemas.microsoft.com/office/drawing/2014/main" id="{9FFA7C60-EEB5-45DC-B964-20A76F776E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zh-CN" altLang="en-US"/>
          </a:p>
        </p:txBody>
      </p:sp>
      <p:sp>
        <p:nvSpPr>
          <p:cNvPr id="40" name="Freeform 11">
            <a:extLst>
              <a:ext uri="{FF2B5EF4-FFF2-40B4-BE49-F238E27FC236}">
                <a16:creationId xmlns:a16="http://schemas.microsoft.com/office/drawing/2014/main" id="{7D84F46B-82DB-461C-88AC-F6C66B593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zh-CN" altLang="en-US"/>
          </a:p>
        </p:txBody>
      </p:sp>
      <p:pic>
        <p:nvPicPr>
          <p:cNvPr id="5" name="图片 4">
            <a:extLst>
              <a:ext uri="{FF2B5EF4-FFF2-40B4-BE49-F238E27FC236}">
                <a16:creationId xmlns:a16="http://schemas.microsoft.com/office/drawing/2014/main" id="{16389A80-27D0-E5E0-4ACD-66A08508B008}"/>
              </a:ext>
            </a:extLst>
          </p:cNvPr>
          <p:cNvPicPr>
            <a:picLocks noChangeAspect="1"/>
          </p:cNvPicPr>
          <p:nvPr/>
        </p:nvPicPr>
        <p:blipFill rotWithShape="1">
          <a:blip r:embed="rId2"/>
          <a:srcRect b="9274"/>
          <a:stretch/>
        </p:blipFill>
        <p:spPr>
          <a:xfrm>
            <a:off x="20" y="10"/>
            <a:ext cx="12191980" cy="6857990"/>
          </a:xfrm>
          <a:prstGeom prst="rect">
            <a:avLst/>
          </a:prstGeom>
        </p:spPr>
      </p:pic>
    </p:spTree>
    <p:extLst>
      <p:ext uri="{BB962C8B-B14F-4D97-AF65-F5344CB8AC3E}">
        <p14:creationId xmlns:p14="http://schemas.microsoft.com/office/powerpoint/2010/main" val="1892292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58DF5B7A-7785-49C6-B4EB-252FF28C21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22" name="Freeform 11">
              <a:extLst>
                <a:ext uri="{FF2B5EF4-FFF2-40B4-BE49-F238E27FC236}">
                  <a16:creationId xmlns:a16="http://schemas.microsoft.com/office/drawing/2014/main" id="{78BD0529-90E2-47B4-8D13-CEE11A154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zh-CN" altLang="en-US"/>
            </a:p>
          </p:txBody>
        </p:sp>
        <p:sp>
          <p:nvSpPr>
            <p:cNvPr id="23" name="Freeform 12">
              <a:extLst>
                <a:ext uri="{FF2B5EF4-FFF2-40B4-BE49-F238E27FC236}">
                  <a16:creationId xmlns:a16="http://schemas.microsoft.com/office/drawing/2014/main" id="{AE127430-162B-43FD-A02F-6E8AD8FD9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zh-CN" altLang="en-US"/>
            </a:p>
          </p:txBody>
        </p:sp>
        <p:sp>
          <p:nvSpPr>
            <p:cNvPr id="24" name="Freeform 13">
              <a:extLst>
                <a:ext uri="{FF2B5EF4-FFF2-40B4-BE49-F238E27FC236}">
                  <a16:creationId xmlns:a16="http://schemas.microsoft.com/office/drawing/2014/main" id="{7A6023CB-BCF4-4A3C-B04B-EFF6779217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zh-CN" altLang="en-US"/>
            </a:p>
          </p:txBody>
        </p:sp>
        <p:sp>
          <p:nvSpPr>
            <p:cNvPr id="25" name="Freeform 14">
              <a:extLst>
                <a:ext uri="{FF2B5EF4-FFF2-40B4-BE49-F238E27FC236}">
                  <a16:creationId xmlns:a16="http://schemas.microsoft.com/office/drawing/2014/main" id="{98B0FCF0-0865-45E1-977A-5BFDD0EFC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zh-CN" altLang="en-US"/>
            </a:p>
          </p:txBody>
        </p:sp>
        <p:sp>
          <p:nvSpPr>
            <p:cNvPr id="26" name="Freeform 15">
              <a:extLst>
                <a:ext uri="{FF2B5EF4-FFF2-40B4-BE49-F238E27FC236}">
                  <a16:creationId xmlns:a16="http://schemas.microsoft.com/office/drawing/2014/main" id="{C1FF2792-ADB4-44D2-B7EF-6E3503725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zh-CN" altLang="en-US"/>
            </a:p>
          </p:txBody>
        </p:sp>
        <p:sp>
          <p:nvSpPr>
            <p:cNvPr id="27" name="Freeform 16">
              <a:extLst>
                <a:ext uri="{FF2B5EF4-FFF2-40B4-BE49-F238E27FC236}">
                  <a16:creationId xmlns:a16="http://schemas.microsoft.com/office/drawing/2014/main" id="{B7B0F0A2-D4CD-4EA5-96E9-9E282F25CD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zh-CN" altLang="en-US"/>
            </a:p>
          </p:txBody>
        </p:sp>
        <p:sp>
          <p:nvSpPr>
            <p:cNvPr id="28" name="Freeform 17">
              <a:extLst>
                <a:ext uri="{FF2B5EF4-FFF2-40B4-BE49-F238E27FC236}">
                  <a16:creationId xmlns:a16="http://schemas.microsoft.com/office/drawing/2014/main" id="{FBBC4912-27C6-4C5E-9C40-AE9B6644E5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zh-CN" altLang="en-US"/>
            </a:p>
          </p:txBody>
        </p:sp>
        <p:sp>
          <p:nvSpPr>
            <p:cNvPr id="29" name="Freeform 18">
              <a:extLst>
                <a:ext uri="{FF2B5EF4-FFF2-40B4-BE49-F238E27FC236}">
                  <a16:creationId xmlns:a16="http://schemas.microsoft.com/office/drawing/2014/main" id="{127E474D-BE64-49E8-8C82-691642D0BC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zh-CN" altLang="en-US"/>
            </a:p>
          </p:txBody>
        </p:sp>
        <p:sp>
          <p:nvSpPr>
            <p:cNvPr id="30" name="Freeform 19">
              <a:extLst>
                <a:ext uri="{FF2B5EF4-FFF2-40B4-BE49-F238E27FC236}">
                  <a16:creationId xmlns:a16="http://schemas.microsoft.com/office/drawing/2014/main" id="{A385E451-43CB-441B-83EE-28ACB6BCBC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zh-CN" altLang="en-US"/>
            </a:p>
          </p:txBody>
        </p:sp>
        <p:sp>
          <p:nvSpPr>
            <p:cNvPr id="31" name="Freeform 20">
              <a:extLst>
                <a:ext uri="{FF2B5EF4-FFF2-40B4-BE49-F238E27FC236}">
                  <a16:creationId xmlns:a16="http://schemas.microsoft.com/office/drawing/2014/main" id="{5BF91B89-051C-49D8-9029-83A1F52B0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zh-CN" altLang="en-US"/>
            </a:p>
          </p:txBody>
        </p:sp>
        <p:sp>
          <p:nvSpPr>
            <p:cNvPr id="32" name="Freeform 21">
              <a:extLst>
                <a:ext uri="{FF2B5EF4-FFF2-40B4-BE49-F238E27FC236}">
                  <a16:creationId xmlns:a16="http://schemas.microsoft.com/office/drawing/2014/main" id="{42329880-D64F-4074-ABE4-348FDC7FB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zh-CN" altLang="en-US"/>
            </a:p>
          </p:txBody>
        </p:sp>
        <p:sp>
          <p:nvSpPr>
            <p:cNvPr id="33" name="Freeform 22">
              <a:extLst>
                <a:ext uri="{FF2B5EF4-FFF2-40B4-BE49-F238E27FC236}">
                  <a16:creationId xmlns:a16="http://schemas.microsoft.com/office/drawing/2014/main" id="{2FAD4595-5B16-442B-A756-924FB136A5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zh-CN" altLang="en-US"/>
            </a:p>
          </p:txBody>
        </p:sp>
      </p:grpSp>
      <p:grpSp>
        <p:nvGrpSpPr>
          <p:cNvPr id="35" name="Group 34">
            <a:extLst>
              <a:ext uri="{FF2B5EF4-FFF2-40B4-BE49-F238E27FC236}">
                <a16:creationId xmlns:a16="http://schemas.microsoft.com/office/drawing/2014/main" id="{9F9B151E-1B34-4FA6-A53D-B92F787D9EA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36" name="Freeform 27">
              <a:extLst>
                <a:ext uri="{FF2B5EF4-FFF2-40B4-BE49-F238E27FC236}">
                  <a16:creationId xmlns:a16="http://schemas.microsoft.com/office/drawing/2014/main" id="{617ED8F6-0AA2-4080-ADCB-6C7CE17598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zh-CN" altLang="en-US"/>
            </a:p>
          </p:txBody>
        </p:sp>
        <p:sp>
          <p:nvSpPr>
            <p:cNvPr id="37" name="Freeform 28">
              <a:extLst>
                <a:ext uri="{FF2B5EF4-FFF2-40B4-BE49-F238E27FC236}">
                  <a16:creationId xmlns:a16="http://schemas.microsoft.com/office/drawing/2014/main" id="{76F017FD-AF02-4E22-A564-5DCC93F536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zh-CN" altLang="en-US"/>
            </a:p>
          </p:txBody>
        </p:sp>
        <p:sp>
          <p:nvSpPr>
            <p:cNvPr id="38" name="Freeform 29">
              <a:extLst>
                <a:ext uri="{FF2B5EF4-FFF2-40B4-BE49-F238E27FC236}">
                  <a16:creationId xmlns:a16="http://schemas.microsoft.com/office/drawing/2014/main" id="{61F8A187-FAA8-4625-AC70-EE2C7499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zh-CN" altLang="en-US"/>
            </a:p>
          </p:txBody>
        </p:sp>
        <p:sp>
          <p:nvSpPr>
            <p:cNvPr id="39" name="Freeform 30">
              <a:extLst>
                <a:ext uri="{FF2B5EF4-FFF2-40B4-BE49-F238E27FC236}">
                  <a16:creationId xmlns:a16="http://schemas.microsoft.com/office/drawing/2014/main" id="{6D431C21-669A-42BC-A2DF-9092CA729B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zh-CN" altLang="en-US"/>
            </a:p>
          </p:txBody>
        </p:sp>
        <p:sp>
          <p:nvSpPr>
            <p:cNvPr id="40" name="Freeform 31">
              <a:extLst>
                <a:ext uri="{FF2B5EF4-FFF2-40B4-BE49-F238E27FC236}">
                  <a16:creationId xmlns:a16="http://schemas.microsoft.com/office/drawing/2014/main" id="{D143DDDF-3A80-4C43-BBCF-8EC1280102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zh-CN" altLang="en-US"/>
            </a:p>
          </p:txBody>
        </p:sp>
        <p:sp>
          <p:nvSpPr>
            <p:cNvPr id="41" name="Freeform 32">
              <a:extLst>
                <a:ext uri="{FF2B5EF4-FFF2-40B4-BE49-F238E27FC236}">
                  <a16:creationId xmlns:a16="http://schemas.microsoft.com/office/drawing/2014/main" id="{313BFF88-4BDD-4CC4-A514-C7D6557791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zh-CN" altLang="en-US"/>
            </a:p>
          </p:txBody>
        </p:sp>
        <p:sp>
          <p:nvSpPr>
            <p:cNvPr id="42" name="Freeform 33">
              <a:extLst>
                <a:ext uri="{FF2B5EF4-FFF2-40B4-BE49-F238E27FC236}">
                  <a16:creationId xmlns:a16="http://schemas.microsoft.com/office/drawing/2014/main" id="{BA235B4A-F8AD-4C1E-9074-3562538136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zh-CN" altLang="en-US"/>
            </a:p>
          </p:txBody>
        </p:sp>
        <p:sp>
          <p:nvSpPr>
            <p:cNvPr id="43" name="Freeform 34">
              <a:extLst>
                <a:ext uri="{FF2B5EF4-FFF2-40B4-BE49-F238E27FC236}">
                  <a16:creationId xmlns:a16="http://schemas.microsoft.com/office/drawing/2014/main" id="{281D9204-5CB0-44D1-B01F-5FFF6BDB28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zh-CN" altLang="en-US"/>
            </a:p>
          </p:txBody>
        </p:sp>
        <p:sp>
          <p:nvSpPr>
            <p:cNvPr id="44" name="Freeform 35">
              <a:extLst>
                <a:ext uri="{FF2B5EF4-FFF2-40B4-BE49-F238E27FC236}">
                  <a16:creationId xmlns:a16="http://schemas.microsoft.com/office/drawing/2014/main" id="{4DD213C5-5C2A-403A-AAEF-E495E64AE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zh-CN" altLang="en-US"/>
            </a:p>
          </p:txBody>
        </p:sp>
        <p:sp>
          <p:nvSpPr>
            <p:cNvPr id="45" name="Freeform 36">
              <a:extLst>
                <a:ext uri="{FF2B5EF4-FFF2-40B4-BE49-F238E27FC236}">
                  <a16:creationId xmlns:a16="http://schemas.microsoft.com/office/drawing/2014/main" id="{3D07FF46-5E32-4BEE-B85D-107AD341D4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zh-CN" altLang="en-US"/>
            </a:p>
          </p:txBody>
        </p:sp>
        <p:sp>
          <p:nvSpPr>
            <p:cNvPr id="46" name="Freeform 37">
              <a:extLst>
                <a:ext uri="{FF2B5EF4-FFF2-40B4-BE49-F238E27FC236}">
                  <a16:creationId xmlns:a16="http://schemas.microsoft.com/office/drawing/2014/main" id="{4E5AE900-6815-4A65-9A96-CA280B3A8D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zh-CN" altLang="en-US"/>
            </a:p>
          </p:txBody>
        </p:sp>
        <p:sp>
          <p:nvSpPr>
            <p:cNvPr id="47" name="Freeform 38">
              <a:extLst>
                <a:ext uri="{FF2B5EF4-FFF2-40B4-BE49-F238E27FC236}">
                  <a16:creationId xmlns:a16="http://schemas.microsoft.com/office/drawing/2014/main" id="{45EA57FC-ADA4-45DD-98E7-B0615C5306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zh-CN" altLang="en-US"/>
            </a:p>
          </p:txBody>
        </p:sp>
      </p:grpSp>
      <p:sp>
        <p:nvSpPr>
          <p:cNvPr id="49" name="Rectangle 48">
            <a:extLst>
              <a:ext uri="{FF2B5EF4-FFF2-40B4-BE49-F238E27FC236}">
                <a16:creationId xmlns:a16="http://schemas.microsoft.com/office/drawing/2014/main" id="{9FFA7C60-EEB5-45DC-B964-20A76F776E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zh-CN" altLang="en-US"/>
          </a:p>
        </p:txBody>
      </p:sp>
      <p:sp>
        <p:nvSpPr>
          <p:cNvPr id="51" name="Freeform 11">
            <a:extLst>
              <a:ext uri="{FF2B5EF4-FFF2-40B4-BE49-F238E27FC236}">
                <a16:creationId xmlns:a16="http://schemas.microsoft.com/office/drawing/2014/main" id="{7D84F46B-82DB-461C-88AC-F6C66B593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zh-CN" altLang="en-US"/>
          </a:p>
        </p:txBody>
      </p:sp>
      <p:sp>
        <p:nvSpPr>
          <p:cNvPr id="53" name="Rectangle 52">
            <a:extLst>
              <a:ext uri="{FF2B5EF4-FFF2-40B4-BE49-F238E27FC236}">
                <a16:creationId xmlns:a16="http://schemas.microsoft.com/office/drawing/2014/main" id="{6A55F051-97DE-49FF-BB21-0EDA63C246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7E1612B4-AD89-404E-AE2A-48CCF1FE05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5400" cap="sq">
            <a:solidFill>
              <a:srgbClr val="336EB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内容占位符 4">
            <a:extLst>
              <a:ext uri="{FF2B5EF4-FFF2-40B4-BE49-F238E27FC236}">
                <a16:creationId xmlns:a16="http://schemas.microsoft.com/office/drawing/2014/main" id="{34E405AD-6280-F94A-C646-BBB21C4E1779}"/>
              </a:ext>
            </a:extLst>
          </p:cNvPr>
          <p:cNvPicPr>
            <a:picLocks noChangeAspect="1"/>
          </p:cNvPicPr>
          <p:nvPr/>
        </p:nvPicPr>
        <p:blipFill rotWithShape="1">
          <a:blip r:embed="rId2"/>
          <a:srcRect t="3609" r="1" b="1"/>
          <a:stretch/>
        </p:blipFill>
        <p:spPr>
          <a:xfrm>
            <a:off x="643467" y="643467"/>
            <a:ext cx="10905066" cy="5571066"/>
          </a:xfrm>
          <a:prstGeom prst="rect">
            <a:avLst/>
          </a:prstGeom>
        </p:spPr>
      </p:pic>
    </p:spTree>
    <p:extLst>
      <p:ext uri="{BB962C8B-B14F-4D97-AF65-F5344CB8AC3E}">
        <p14:creationId xmlns:p14="http://schemas.microsoft.com/office/powerpoint/2010/main" val="3243464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a:extLst>
              <a:ext uri="{FF2B5EF4-FFF2-40B4-BE49-F238E27FC236}">
                <a16:creationId xmlns:a16="http://schemas.microsoft.com/office/drawing/2014/main" id="{00F43F98-191A-96CB-6E9C-BAD1DEE3422B}"/>
              </a:ext>
            </a:extLst>
          </p:cNvPr>
          <p:cNvCxnSpPr>
            <a:cxnSpLocks/>
          </p:cNvCxnSpPr>
          <p:nvPr/>
        </p:nvCxnSpPr>
        <p:spPr>
          <a:xfrm>
            <a:off x="1884000" y="4234376"/>
            <a:ext cx="8424000" cy="0"/>
          </a:xfrm>
          <a:prstGeom prst="line">
            <a:avLst/>
          </a:prstGeom>
          <a:ln w="15875">
            <a:solidFill>
              <a:srgbClr val="3F3B3A"/>
            </a:solidFill>
          </a:ln>
        </p:spPr>
        <p:style>
          <a:lnRef idx="1">
            <a:schemeClr val="accent1"/>
          </a:lnRef>
          <a:fillRef idx="0">
            <a:schemeClr val="accent1"/>
          </a:fillRef>
          <a:effectRef idx="0">
            <a:schemeClr val="accent1"/>
          </a:effectRef>
          <a:fontRef idx="minor">
            <a:schemeClr val="tx1"/>
          </a:fontRef>
        </p:style>
      </p:cxnSp>
      <p:cxnSp>
        <p:nvCxnSpPr>
          <p:cNvPr id="5" name="直接连接符 4">
            <a:extLst>
              <a:ext uri="{FF2B5EF4-FFF2-40B4-BE49-F238E27FC236}">
                <a16:creationId xmlns:a16="http://schemas.microsoft.com/office/drawing/2014/main" id="{EFC22FA4-6DEB-5596-1CEF-D02CCA70596D}"/>
              </a:ext>
            </a:extLst>
          </p:cNvPr>
          <p:cNvCxnSpPr>
            <a:cxnSpLocks/>
          </p:cNvCxnSpPr>
          <p:nvPr/>
        </p:nvCxnSpPr>
        <p:spPr>
          <a:xfrm>
            <a:off x="1884000" y="2623943"/>
            <a:ext cx="8424000" cy="0"/>
          </a:xfrm>
          <a:prstGeom prst="line">
            <a:avLst/>
          </a:prstGeom>
          <a:ln w="15875">
            <a:solidFill>
              <a:srgbClr val="3F3B3A"/>
            </a:solidFill>
          </a:ln>
        </p:spPr>
        <p:style>
          <a:lnRef idx="1">
            <a:schemeClr val="accent1"/>
          </a:lnRef>
          <a:fillRef idx="0">
            <a:schemeClr val="accent1"/>
          </a:fillRef>
          <a:effectRef idx="0">
            <a:schemeClr val="accent1"/>
          </a:effectRef>
          <a:fontRef idx="minor">
            <a:schemeClr val="tx1"/>
          </a:fontRef>
        </p:style>
      </p:cxnSp>
      <p:sp>
        <p:nvSpPr>
          <p:cNvPr id="6" name="文本框 5">
            <a:extLst>
              <a:ext uri="{FF2B5EF4-FFF2-40B4-BE49-F238E27FC236}">
                <a16:creationId xmlns:a16="http://schemas.microsoft.com/office/drawing/2014/main" id="{F7F1A786-D63F-D487-98DB-C72DD5181108}"/>
              </a:ext>
            </a:extLst>
          </p:cNvPr>
          <p:cNvSpPr txBox="1"/>
          <p:nvPr/>
        </p:nvSpPr>
        <p:spPr>
          <a:xfrm>
            <a:off x="3051673" y="2736502"/>
            <a:ext cx="6088653" cy="1384995"/>
          </a:xfrm>
          <a:prstGeom prst="rect">
            <a:avLst/>
          </a:prstGeom>
          <a:noFill/>
        </p:spPr>
        <p:txBody>
          <a:bodyPr wrap="square" rtlCol="0">
            <a:spAutoFit/>
          </a:bodyPr>
          <a:lstStyle/>
          <a:p>
            <a:pPr algn="ctr"/>
            <a:r>
              <a:rPr lang="zh-CN" altLang="en-US" sz="6600" dirty="0">
                <a:latin typeface="Times New Roman" panose="02020603050405020304" pitchFamily="18" charset="0"/>
                <a:ea typeface="黑体" panose="02010609060101010101" pitchFamily="49" charset="-122"/>
              </a:rPr>
              <a:t>结果</a:t>
            </a:r>
            <a:r>
              <a:rPr lang="en-US" altLang="zh-CN" sz="6600" dirty="0">
                <a:latin typeface="Times New Roman" panose="02020603050405020304" pitchFamily="18" charset="0"/>
                <a:ea typeface="黑体" panose="02010609060101010101" pitchFamily="49" charset="-122"/>
              </a:rPr>
              <a:t>   </a:t>
            </a:r>
            <a:r>
              <a:rPr lang="zh-CN" altLang="en-US" sz="6600" dirty="0">
                <a:latin typeface="Times New Roman" panose="02020603050405020304" pitchFamily="18" charset="0"/>
                <a:ea typeface="黑体" panose="02010609060101010101" pitchFamily="49" charset="-122"/>
              </a:rPr>
              <a:t>实验</a:t>
            </a:r>
            <a:r>
              <a:rPr lang="en-US" altLang="zh-CN" sz="6600" dirty="0" err="1">
                <a:latin typeface="Times New Roman" panose="02020603050405020304" pitchFamily="18" charset="0"/>
                <a:ea typeface="黑体" panose="02010609060101010101" pitchFamily="49" charset="-122"/>
              </a:rPr>
              <a:t>Ⅰa</a:t>
            </a:r>
            <a:endParaRPr lang="en-US" altLang="zh-CN" sz="6600" dirty="0">
              <a:latin typeface="Times New Roman" panose="02020603050405020304" pitchFamily="18" charset="0"/>
              <a:ea typeface="黑体" panose="02010609060101010101" pitchFamily="49" charset="-122"/>
            </a:endParaRPr>
          </a:p>
          <a:p>
            <a:pPr algn="ctr"/>
            <a:r>
              <a:rPr lang="en-US" altLang="zh-CN" dirty="0">
                <a:latin typeface="Times New Roman" panose="02020603050405020304" pitchFamily="18" charset="0"/>
                <a:ea typeface="黑体" panose="02010609060101010101" pitchFamily="49" charset="-122"/>
              </a:rPr>
              <a:t>RESULTS</a:t>
            </a:r>
          </a:p>
        </p:txBody>
      </p:sp>
      <p:sp>
        <p:nvSpPr>
          <p:cNvPr id="7" name="Freeform 77">
            <a:extLst>
              <a:ext uri="{FF2B5EF4-FFF2-40B4-BE49-F238E27FC236}">
                <a16:creationId xmlns:a16="http://schemas.microsoft.com/office/drawing/2014/main" id="{A79BA88F-D54B-FB06-59C7-8B436E74DE21}"/>
              </a:ext>
            </a:extLst>
          </p:cNvPr>
          <p:cNvSpPr/>
          <p:nvPr/>
        </p:nvSpPr>
        <p:spPr>
          <a:xfrm>
            <a:off x="5658606" y="1380117"/>
            <a:ext cx="874788" cy="1074159"/>
          </a:xfrm>
          <a:custGeom>
            <a:avLst/>
            <a:gdLst>
              <a:gd name="T0" fmla="*/ 1681 w 1962"/>
              <a:gd name="T1" fmla="*/ 295 h 2413"/>
              <a:gd name="T2" fmla="*/ 926 w 1962"/>
              <a:gd name="T3" fmla="*/ 1 h 2413"/>
              <a:gd name="T4" fmla="*/ 285 w 1962"/>
              <a:gd name="T5" fmla="*/ 257 h 2413"/>
              <a:gd name="T6" fmla="*/ 96 w 1962"/>
              <a:gd name="T7" fmla="*/ 823 h 2413"/>
              <a:gd name="T8" fmla="*/ 127 w 1962"/>
              <a:gd name="T9" fmla="*/ 1063 h 2413"/>
              <a:gd name="T10" fmla="*/ 5 w 1962"/>
              <a:gd name="T11" fmla="*/ 1322 h 2413"/>
              <a:gd name="T12" fmla="*/ 107 w 1962"/>
              <a:gd name="T13" fmla="*/ 1392 h 2413"/>
              <a:gd name="T14" fmla="*/ 126 w 1962"/>
              <a:gd name="T15" fmla="*/ 1453 h 2413"/>
              <a:gd name="T16" fmla="*/ 125 w 1962"/>
              <a:gd name="T17" fmla="*/ 1537 h 2413"/>
              <a:gd name="T18" fmla="*/ 174 w 1962"/>
              <a:gd name="T19" fmla="*/ 1577 h 2413"/>
              <a:gd name="T20" fmla="*/ 169 w 1962"/>
              <a:gd name="T21" fmla="*/ 1602 h 2413"/>
              <a:gd name="T22" fmla="*/ 187 w 1962"/>
              <a:gd name="T23" fmla="*/ 1687 h 2413"/>
              <a:gd name="T24" fmla="*/ 212 w 1962"/>
              <a:gd name="T25" fmla="*/ 1789 h 2413"/>
              <a:gd name="T26" fmla="*/ 233 w 1962"/>
              <a:gd name="T27" fmla="*/ 1920 h 2413"/>
              <a:gd name="T28" fmla="*/ 470 w 1962"/>
              <a:gd name="T29" fmla="*/ 1952 h 2413"/>
              <a:gd name="T30" fmla="*/ 731 w 1962"/>
              <a:gd name="T31" fmla="*/ 2004 h 2413"/>
              <a:gd name="T32" fmla="*/ 919 w 1962"/>
              <a:gd name="T33" fmla="*/ 2413 h 2413"/>
              <a:gd name="T34" fmla="*/ 1579 w 1962"/>
              <a:gd name="T35" fmla="*/ 1802 h 2413"/>
              <a:gd name="T36" fmla="*/ 1670 w 1962"/>
              <a:gd name="T37" fmla="*/ 1345 h 2413"/>
              <a:gd name="T38" fmla="*/ 1902 w 1962"/>
              <a:gd name="T39" fmla="*/ 884 h 2413"/>
              <a:gd name="T40" fmla="*/ 1681 w 1962"/>
              <a:gd name="T41" fmla="*/ 295 h 2413"/>
              <a:gd name="T42" fmla="*/ 1386 w 1962"/>
              <a:gd name="T43" fmla="*/ 1282 h 2413"/>
              <a:gd name="T44" fmla="*/ 1153 w 1962"/>
              <a:gd name="T45" fmla="*/ 1105 h 2413"/>
              <a:gd name="T46" fmla="*/ 1122 w 1962"/>
              <a:gd name="T47" fmla="*/ 1107 h 2413"/>
              <a:gd name="T48" fmla="*/ 905 w 1962"/>
              <a:gd name="T49" fmla="*/ 869 h 2413"/>
              <a:gd name="T50" fmla="*/ 377 w 1962"/>
              <a:gd name="T51" fmla="*/ 726 h 2413"/>
              <a:gd name="T52" fmla="*/ 297 w 1962"/>
              <a:gd name="T53" fmla="*/ 594 h 2413"/>
              <a:gd name="T54" fmla="*/ 377 w 1962"/>
              <a:gd name="T55" fmla="*/ 344 h 2413"/>
              <a:gd name="T56" fmla="*/ 918 w 1962"/>
              <a:gd name="T57" fmla="*/ 128 h 2413"/>
              <a:gd name="T58" fmla="*/ 1586 w 1962"/>
              <a:gd name="T59" fmla="*/ 380 h 2413"/>
              <a:gd name="T60" fmla="*/ 1781 w 1962"/>
              <a:gd name="T61" fmla="*/ 830 h 2413"/>
              <a:gd name="T62" fmla="*/ 1782 w 1962"/>
              <a:gd name="T63" fmla="*/ 853 h 2413"/>
              <a:gd name="T64" fmla="*/ 1386 w 1962"/>
              <a:gd name="T65" fmla="*/ 1282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62" h="2413">
                <a:moveTo>
                  <a:pt x="1681" y="295"/>
                </a:moveTo>
                <a:cubicBezTo>
                  <a:pt x="1546" y="144"/>
                  <a:pt x="1367" y="4"/>
                  <a:pt x="926" y="1"/>
                </a:cubicBezTo>
                <a:cubicBezTo>
                  <a:pt x="753" y="0"/>
                  <a:pt x="490" y="40"/>
                  <a:pt x="285" y="257"/>
                </a:cubicBezTo>
                <a:cubicBezTo>
                  <a:pt x="161" y="388"/>
                  <a:pt x="70" y="553"/>
                  <a:pt x="96" y="823"/>
                </a:cubicBezTo>
                <a:cubicBezTo>
                  <a:pt x="102" y="882"/>
                  <a:pt x="186" y="949"/>
                  <a:pt x="127" y="1063"/>
                </a:cubicBezTo>
                <a:cubicBezTo>
                  <a:pt x="127" y="1063"/>
                  <a:pt x="0" y="1285"/>
                  <a:pt x="5" y="1322"/>
                </a:cubicBezTo>
                <a:cubicBezTo>
                  <a:pt x="5" y="1322"/>
                  <a:pt x="3" y="1389"/>
                  <a:pt x="107" y="1392"/>
                </a:cubicBezTo>
                <a:cubicBezTo>
                  <a:pt x="107" y="1392"/>
                  <a:pt x="133" y="1395"/>
                  <a:pt x="126" y="1453"/>
                </a:cubicBezTo>
                <a:lnTo>
                  <a:pt x="125" y="1537"/>
                </a:lnTo>
                <a:cubicBezTo>
                  <a:pt x="125" y="1537"/>
                  <a:pt x="128" y="1562"/>
                  <a:pt x="174" y="1577"/>
                </a:cubicBezTo>
                <a:cubicBezTo>
                  <a:pt x="174" y="1577"/>
                  <a:pt x="182" y="1585"/>
                  <a:pt x="169" y="1602"/>
                </a:cubicBezTo>
                <a:cubicBezTo>
                  <a:pt x="169" y="1602"/>
                  <a:pt x="145" y="1629"/>
                  <a:pt x="187" y="1687"/>
                </a:cubicBezTo>
                <a:cubicBezTo>
                  <a:pt x="202" y="1708"/>
                  <a:pt x="227" y="1735"/>
                  <a:pt x="212" y="1789"/>
                </a:cubicBezTo>
                <a:cubicBezTo>
                  <a:pt x="212" y="1789"/>
                  <a:pt x="192" y="1895"/>
                  <a:pt x="233" y="1920"/>
                </a:cubicBezTo>
                <a:cubicBezTo>
                  <a:pt x="233" y="1920"/>
                  <a:pt x="280" y="1976"/>
                  <a:pt x="470" y="1952"/>
                </a:cubicBezTo>
                <a:cubicBezTo>
                  <a:pt x="536" y="1944"/>
                  <a:pt x="658" y="1912"/>
                  <a:pt x="731" y="2004"/>
                </a:cubicBezTo>
                <a:cubicBezTo>
                  <a:pt x="731" y="2004"/>
                  <a:pt x="905" y="2335"/>
                  <a:pt x="919" y="2413"/>
                </a:cubicBezTo>
                <a:cubicBezTo>
                  <a:pt x="919" y="2413"/>
                  <a:pt x="1216" y="1884"/>
                  <a:pt x="1579" y="1802"/>
                </a:cubicBezTo>
                <a:cubicBezTo>
                  <a:pt x="1579" y="1802"/>
                  <a:pt x="1490" y="1603"/>
                  <a:pt x="1670" y="1345"/>
                </a:cubicBezTo>
                <a:cubicBezTo>
                  <a:pt x="1670" y="1345"/>
                  <a:pt x="1895" y="1048"/>
                  <a:pt x="1902" y="884"/>
                </a:cubicBezTo>
                <a:cubicBezTo>
                  <a:pt x="1902" y="884"/>
                  <a:pt x="1962" y="609"/>
                  <a:pt x="1681" y="295"/>
                </a:cubicBezTo>
                <a:close/>
                <a:moveTo>
                  <a:pt x="1386" y="1282"/>
                </a:moveTo>
                <a:cubicBezTo>
                  <a:pt x="1233" y="1287"/>
                  <a:pt x="1225" y="1184"/>
                  <a:pt x="1153" y="1105"/>
                </a:cubicBezTo>
                <a:cubicBezTo>
                  <a:pt x="1143" y="1106"/>
                  <a:pt x="1133" y="1107"/>
                  <a:pt x="1122" y="1107"/>
                </a:cubicBezTo>
                <a:cubicBezTo>
                  <a:pt x="942" y="1112"/>
                  <a:pt x="975" y="921"/>
                  <a:pt x="905" y="869"/>
                </a:cubicBezTo>
                <a:cubicBezTo>
                  <a:pt x="737" y="744"/>
                  <a:pt x="500" y="853"/>
                  <a:pt x="377" y="726"/>
                </a:cubicBezTo>
                <a:cubicBezTo>
                  <a:pt x="337" y="686"/>
                  <a:pt x="302" y="647"/>
                  <a:pt x="297" y="594"/>
                </a:cubicBezTo>
                <a:cubicBezTo>
                  <a:pt x="285" y="466"/>
                  <a:pt x="314" y="411"/>
                  <a:pt x="377" y="344"/>
                </a:cubicBezTo>
                <a:cubicBezTo>
                  <a:pt x="547" y="165"/>
                  <a:pt x="764" y="128"/>
                  <a:pt x="918" y="128"/>
                </a:cubicBezTo>
                <a:cubicBezTo>
                  <a:pt x="1330" y="131"/>
                  <a:pt x="1473" y="254"/>
                  <a:pt x="1586" y="380"/>
                </a:cubicBezTo>
                <a:cubicBezTo>
                  <a:pt x="1772" y="587"/>
                  <a:pt x="1783" y="766"/>
                  <a:pt x="1781" y="830"/>
                </a:cubicBezTo>
                <a:cubicBezTo>
                  <a:pt x="1781" y="838"/>
                  <a:pt x="1782" y="845"/>
                  <a:pt x="1782" y="853"/>
                </a:cubicBezTo>
                <a:cubicBezTo>
                  <a:pt x="1783" y="1090"/>
                  <a:pt x="1605" y="1274"/>
                  <a:pt x="1386" y="1282"/>
                </a:cubicBezTo>
                <a:close/>
              </a:path>
            </a:pathLst>
          </a:custGeom>
          <a:solidFill>
            <a:srgbClr val="3F3B3A"/>
          </a:solidFill>
          <a:ln w="12700" cap="flat">
            <a:noFill/>
            <a:miter lim="400000"/>
          </a:ln>
          <a:effectLst/>
        </p:spPr>
        <p:txBody>
          <a:bodyPr wrap="square" lIns="91439" tIns="91439" rIns="91439" bIns="91439" numCol="1"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latin typeface="思源黑体 CN Medium" panose="020B0600000000000000" pitchFamily="34" charset="-122"/>
              <a:ea typeface="思源黑体 CN Medium" panose="020B0600000000000000" pitchFamily="34" charset="-122"/>
            </a:endParaRPr>
          </a:p>
        </p:txBody>
      </p:sp>
    </p:spTree>
    <p:extLst>
      <p:ext uri="{BB962C8B-B14F-4D97-AF65-F5344CB8AC3E}">
        <p14:creationId xmlns:p14="http://schemas.microsoft.com/office/powerpoint/2010/main" val="2161919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F01E7660-30BE-4AD1-939C-8ABBC66EC79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1" name="Freeform 11">
              <a:extLst>
                <a:ext uri="{FF2B5EF4-FFF2-40B4-BE49-F238E27FC236}">
                  <a16:creationId xmlns:a16="http://schemas.microsoft.com/office/drawing/2014/main" id="{AF2339E5-4CFB-46BA-A1E6-1F2F592978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zh-CN" altLang="en-US"/>
            </a:p>
          </p:txBody>
        </p:sp>
        <p:sp>
          <p:nvSpPr>
            <p:cNvPr id="12" name="Freeform 12">
              <a:extLst>
                <a:ext uri="{FF2B5EF4-FFF2-40B4-BE49-F238E27FC236}">
                  <a16:creationId xmlns:a16="http://schemas.microsoft.com/office/drawing/2014/main" id="{A714EACA-E00A-47F4-9617-48EF86FCA8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zh-CN" altLang="en-US"/>
            </a:p>
          </p:txBody>
        </p:sp>
        <p:sp>
          <p:nvSpPr>
            <p:cNvPr id="13" name="Freeform 13">
              <a:extLst>
                <a:ext uri="{FF2B5EF4-FFF2-40B4-BE49-F238E27FC236}">
                  <a16:creationId xmlns:a16="http://schemas.microsoft.com/office/drawing/2014/main" id="{3D643816-3096-4530-BAC2-B7799760D5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zh-CN" altLang="en-US"/>
            </a:p>
          </p:txBody>
        </p:sp>
        <p:sp>
          <p:nvSpPr>
            <p:cNvPr id="14" name="Freeform 14">
              <a:extLst>
                <a:ext uri="{FF2B5EF4-FFF2-40B4-BE49-F238E27FC236}">
                  <a16:creationId xmlns:a16="http://schemas.microsoft.com/office/drawing/2014/main" id="{4481B6B9-DFCC-4B58-B517-C90F77008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zh-CN" altLang="en-US"/>
            </a:p>
          </p:txBody>
        </p:sp>
        <p:sp>
          <p:nvSpPr>
            <p:cNvPr id="15" name="Freeform 15">
              <a:extLst>
                <a:ext uri="{FF2B5EF4-FFF2-40B4-BE49-F238E27FC236}">
                  <a16:creationId xmlns:a16="http://schemas.microsoft.com/office/drawing/2014/main" id="{C3AD10B5-BAA3-43BF-AB59-8B0E610B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zh-CN" altLang="en-US"/>
            </a:p>
          </p:txBody>
        </p:sp>
        <p:sp>
          <p:nvSpPr>
            <p:cNvPr id="16" name="Freeform 16">
              <a:extLst>
                <a:ext uri="{FF2B5EF4-FFF2-40B4-BE49-F238E27FC236}">
                  <a16:creationId xmlns:a16="http://schemas.microsoft.com/office/drawing/2014/main" id="{A8CBC7E8-2093-422A-B1DF-548212F5E9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zh-CN" altLang="en-US"/>
            </a:p>
          </p:txBody>
        </p:sp>
        <p:sp>
          <p:nvSpPr>
            <p:cNvPr id="17" name="Freeform 17">
              <a:extLst>
                <a:ext uri="{FF2B5EF4-FFF2-40B4-BE49-F238E27FC236}">
                  <a16:creationId xmlns:a16="http://schemas.microsoft.com/office/drawing/2014/main" id="{DACD4C1E-0C60-49F4-9940-2EC2B351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zh-CN" altLang="en-US"/>
            </a:p>
          </p:txBody>
        </p:sp>
        <p:sp>
          <p:nvSpPr>
            <p:cNvPr id="18" name="Freeform 18">
              <a:extLst>
                <a:ext uri="{FF2B5EF4-FFF2-40B4-BE49-F238E27FC236}">
                  <a16:creationId xmlns:a16="http://schemas.microsoft.com/office/drawing/2014/main" id="{D4EBDC8A-E0EA-4C61-9A07-F87965F308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zh-CN" altLang="en-US"/>
            </a:p>
          </p:txBody>
        </p:sp>
        <p:sp>
          <p:nvSpPr>
            <p:cNvPr id="19" name="Freeform 19">
              <a:extLst>
                <a:ext uri="{FF2B5EF4-FFF2-40B4-BE49-F238E27FC236}">
                  <a16:creationId xmlns:a16="http://schemas.microsoft.com/office/drawing/2014/main" id="{56AB17E4-FFC1-40A6-8716-4DA6E7E2E0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zh-CN" altLang="en-US"/>
            </a:p>
          </p:txBody>
        </p:sp>
        <p:sp>
          <p:nvSpPr>
            <p:cNvPr id="20" name="Freeform 20">
              <a:extLst>
                <a:ext uri="{FF2B5EF4-FFF2-40B4-BE49-F238E27FC236}">
                  <a16:creationId xmlns:a16="http://schemas.microsoft.com/office/drawing/2014/main" id="{18B82752-3697-40F0-A707-455553AE39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zh-CN" altLang="en-US"/>
            </a:p>
          </p:txBody>
        </p:sp>
        <p:sp>
          <p:nvSpPr>
            <p:cNvPr id="21" name="Freeform 21">
              <a:extLst>
                <a:ext uri="{FF2B5EF4-FFF2-40B4-BE49-F238E27FC236}">
                  <a16:creationId xmlns:a16="http://schemas.microsoft.com/office/drawing/2014/main" id="{46E341FE-2212-45E9-9AC6-689D6A7A0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zh-CN" altLang="en-US"/>
            </a:p>
          </p:txBody>
        </p:sp>
        <p:sp>
          <p:nvSpPr>
            <p:cNvPr id="22" name="Freeform 22">
              <a:extLst>
                <a:ext uri="{FF2B5EF4-FFF2-40B4-BE49-F238E27FC236}">
                  <a16:creationId xmlns:a16="http://schemas.microsoft.com/office/drawing/2014/main" id="{60DDF26F-4245-4642-8C13-878C6ABE4A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zh-CN" altLang="en-US"/>
            </a:p>
          </p:txBody>
        </p:sp>
      </p:grpSp>
      <p:grpSp>
        <p:nvGrpSpPr>
          <p:cNvPr id="24" name="Group 23">
            <a:extLst>
              <a:ext uri="{FF2B5EF4-FFF2-40B4-BE49-F238E27FC236}">
                <a16:creationId xmlns:a16="http://schemas.microsoft.com/office/drawing/2014/main" id="{E2F0A64F-6E97-407F-905F-CFB60C876A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5" name="Freeform 27">
              <a:extLst>
                <a:ext uri="{FF2B5EF4-FFF2-40B4-BE49-F238E27FC236}">
                  <a16:creationId xmlns:a16="http://schemas.microsoft.com/office/drawing/2014/main" id="{6B2CD8E6-069E-402A-B6AC-FF0051404F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zh-CN" altLang="en-US"/>
            </a:p>
          </p:txBody>
        </p:sp>
        <p:sp>
          <p:nvSpPr>
            <p:cNvPr id="26" name="Freeform 28">
              <a:extLst>
                <a:ext uri="{FF2B5EF4-FFF2-40B4-BE49-F238E27FC236}">
                  <a16:creationId xmlns:a16="http://schemas.microsoft.com/office/drawing/2014/main" id="{A6CA6D01-96EA-411D-B14A-86F2AFDBDC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zh-CN" altLang="en-US"/>
            </a:p>
          </p:txBody>
        </p:sp>
        <p:sp>
          <p:nvSpPr>
            <p:cNvPr id="27" name="Freeform 29">
              <a:extLst>
                <a:ext uri="{FF2B5EF4-FFF2-40B4-BE49-F238E27FC236}">
                  <a16:creationId xmlns:a16="http://schemas.microsoft.com/office/drawing/2014/main" id="{69CFD19D-A122-4CB2-866A-479CA3A52F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zh-CN" altLang="en-US"/>
            </a:p>
          </p:txBody>
        </p:sp>
        <p:sp>
          <p:nvSpPr>
            <p:cNvPr id="28" name="Freeform 30">
              <a:extLst>
                <a:ext uri="{FF2B5EF4-FFF2-40B4-BE49-F238E27FC236}">
                  <a16:creationId xmlns:a16="http://schemas.microsoft.com/office/drawing/2014/main" id="{C9F6C159-EFEF-4092-B1F1-7AB7F5A44F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zh-CN" altLang="en-US"/>
            </a:p>
          </p:txBody>
        </p:sp>
        <p:sp>
          <p:nvSpPr>
            <p:cNvPr id="29" name="Freeform 31">
              <a:extLst>
                <a:ext uri="{FF2B5EF4-FFF2-40B4-BE49-F238E27FC236}">
                  <a16:creationId xmlns:a16="http://schemas.microsoft.com/office/drawing/2014/main" id="{3A1E13BE-E59A-46EA-8C13-190FCBC3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zh-CN" altLang="en-US"/>
            </a:p>
          </p:txBody>
        </p:sp>
        <p:sp>
          <p:nvSpPr>
            <p:cNvPr id="30" name="Freeform 32">
              <a:extLst>
                <a:ext uri="{FF2B5EF4-FFF2-40B4-BE49-F238E27FC236}">
                  <a16:creationId xmlns:a16="http://schemas.microsoft.com/office/drawing/2014/main" id="{4872D65B-9C5F-405F-BCCD-D61CB85656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zh-CN" altLang="en-US"/>
            </a:p>
          </p:txBody>
        </p:sp>
        <p:sp>
          <p:nvSpPr>
            <p:cNvPr id="31" name="Freeform 33">
              <a:extLst>
                <a:ext uri="{FF2B5EF4-FFF2-40B4-BE49-F238E27FC236}">
                  <a16:creationId xmlns:a16="http://schemas.microsoft.com/office/drawing/2014/main" id="{F6590D24-F49D-498F-A9A5-9CF6B09517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zh-CN" altLang="en-US"/>
            </a:p>
          </p:txBody>
        </p:sp>
        <p:sp>
          <p:nvSpPr>
            <p:cNvPr id="32" name="Freeform 34">
              <a:extLst>
                <a:ext uri="{FF2B5EF4-FFF2-40B4-BE49-F238E27FC236}">
                  <a16:creationId xmlns:a16="http://schemas.microsoft.com/office/drawing/2014/main" id="{F7AFD90D-3869-4EB4-A43D-A59A0583F6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zh-CN" altLang="en-US"/>
            </a:p>
          </p:txBody>
        </p:sp>
        <p:sp>
          <p:nvSpPr>
            <p:cNvPr id="33" name="Freeform 35">
              <a:extLst>
                <a:ext uri="{FF2B5EF4-FFF2-40B4-BE49-F238E27FC236}">
                  <a16:creationId xmlns:a16="http://schemas.microsoft.com/office/drawing/2014/main" id="{226A884C-1C5B-4789-8BED-CA2815F2BE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zh-CN" altLang="en-US"/>
            </a:p>
          </p:txBody>
        </p:sp>
        <p:sp>
          <p:nvSpPr>
            <p:cNvPr id="34" name="Freeform 36">
              <a:extLst>
                <a:ext uri="{FF2B5EF4-FFF2-40B4-BE49-F238E27FC236}">
                  <a16:creationId xmlns:a16="http://schemas.microsoft.com/office/drawing/2014/main" id="{54FC0D3F-819F-41B1-BFC2-FA3443FB46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zh-CN" altLang="en-US"/>
            </a:p>
          </p:txBody>
        </p:sp>
        <p:sp>
          <p:nvSpPr>
            <p:cNvPr id="35" name="Freeform 37">
              <a:extLst>
                <a:ext uri="{FF2B5EF4-FFF2-40B4-BE49-F238E27FC236}">
                  <a16:creationId xmlns:a16="http://schemas.microsoft.com/office/drawing/2014/main" id="{839E654C-F067-4053-881C-7D53C2E60B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zh-CN" altLang="en-US"/>
            </a:p>
          </p:txBody>
        </p:sp>
        <p:sp>
          <p:nvSpPr>
            <p:cNvPr id="36" name="Freeform 38">
              <a:extLst>
                <a:ext uri="{FF2B5EF4-FFF2-40B4-BE49-F238E27FC236}">
                  <a16:creationId xmlns:a16="http://schemas.microsoft.com/office/drawing/2014/main" id="{F44A0F15-BA31-4A9E-A48B-2F1D0E2CE5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zh-CN" altLang="en-US"/>
            </a:p>
          </p:txBody>
        </p:sp>
      </p:grpSp>
      <p:sp>
        <p:nvSpPr>
          <p:cNvPr id="38" name="Rectangle 37">
            <a:extLst>
              <a:ext uri="{FF2B5EF4-FFF2-40B4-BE49-F238E27FC236}">
                <a16:creationId xmlns:a16="http://schemas.microsoft.com/office/drawing/2014/main" id="{62631CC7-E8DA-4782-ADDD-F97B25E404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zh-CN" altLang="en-US"/>
          </a:p>
        </p:txBody>
      </p:sp>
      <p:sp>
        <p:nvSpPr>
          <p:cNvPr id="40" name="Freeform 11">
            <a:extLst>
              <a:ext uri="{FF2B5EF4-FFF2-40B4-BE49-F238E27FC236}">
                <a16:creationId xmlns:a16="http://schemas.microsoft.com/office/drawing/2014/main" id="{5D16879A-58B6-4F6B-8688-42B28FE10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zh-CN" altLang="en-US"/>
          </a:p>
        </p:txBody>
      </p:sp>
      <p:sp>
        <p:nvSpPr>
          <p:cNvPr id="42" name="Rectangle 41">
            <a:extLst>
              <a:ext uri="{FF2B5EF4-FFF2-40B4-BE49-F238E27FC236}">
                <a16:creationId xmlns:a16="http://schemas.microsoft.com/office/drawing/2014/main" id="{4C65EF45-751F-4B16-8EF6-0D1382C9D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10D52FB-FECF-4A00-8723-C495FDB745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图片 4">
            <a:extLst>
              <a:ext uri="{FF2B5EF4-FFF2-40B4-BE49-F238E27FC236}">
                <a16:creationId xmlns:a16="http://schemas.microsoft.com/office/drawing/2014/main" id="{7F857F3B-D0B4-AF61-086E-F3BB91BA71AD}"/>
              </a:ext>
            </a:extLst>
          </p:cNvPr>
          <p:cNvPicPr>
            <a:picLocks noChangeAspect="1"/>
          </p:cNvPicPr>
          <p:nvPr/>
        </p:nvPicPr>
        <p:blipFill>
          <a:blip r:embed="rId2"/>
          <a:stretch>
            <a:fillRect/>
          </a:stretch>
        </p:blipFill>
        <p:spPr>
          <a:xfrm>
            <a:off x="5151155" y="1890177"/>
            <a:ext cx="6469698" cy="3170151"/>
          </a:xfrm>
          <a:prstGeom prst="rect">
            <a:avLst/>
          </a:prstGeom>
        </p:spPr>
      </p:pic>
      <p:pic>
        <p:nvPicPr>
          <p:cNvPr id="3" name="图片 2">
            <a:extLst>
              <a:ext uri="{FF2B5EF4-FFF2-40B4-BE49-F238E27FC236}">
                <a16:creationId xmlns:a16="http://schemas.microsoft.com/office/drawing/2014/main" id="{AAFC760E-D4AF-DE01-9B6F-F707E6DB9B6D}"/>
              </a:ext>
            </a:extLst>
          </p:cNvPr>
          <p:cNvPicPr>
            <a:picLocks noChangeAspect="1"/>
          </p:cNvPicPr>
          <p:nvPr/>
        </p:nvPicPr>
        <p:blipFill>
          <a:blip r:embed="rId3"/>
          <a:stretch>
            <a:fillRect/>
          </a:stretch>
        </p:blipFill>
        <p:spPr>
          <a:xfrm>
            <a:off x="511606" y="2383616"/>
            <a:ext cx="5462182" cy="1580698"/>
          </a:xfrm>
          <a:prstGeom prst="rect">
            <a:avLst/>
          </a:prstGeom>
        </p:spPr>
      </p:pic>
    </p:spTree>
    <p:extLst>
      <p:ext uri="{BB962C8B-B14F-4D97-AF65-F5344CB8AC3E}">
        <p14:creationId xmlns:p14="http://schemas.microsoft.com/office/powerpoint/2010/main" val="3466513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3E5BBC02-A6F4-722C-D425-33F7608E0FBF}"/>
              </a:ext>
            </a:extLst>
          </p:cNvPr>
          <p:cNvSpPr>
            <a:spLocks noGrp="1"/>
          </p:cNvSpPr>
          <p:nvPr>
            <p:ph idx="1"/>
          </p:nvPr>
        </p:nvSpPr>
        <p:spPr>
          <a:xfrm>
            <a:off x="1882201" y="70702"/>
            <a:ext cx="8915400" cy="6787298"/>
          </a:xfrm>
        </p:spPr>
        <p:txBody>
          <a:bodyPr>
            <a:normAutofit fontScale="92500" lnSpcReduction="10000"/>
          </a:bodyPr>
          <a:lstStyle/>
          <a:p>
            <a:endParaRPr lang="en-US" altLang="zh-CN" dirty="0"/>
          </a:p>
          <a:p>
            <a:endParaRPr lang="en-US" altLang="zh-CN" dirty="0"/>
          </a:p>
          <a:p>
            <a:pPr marL="0" indent="0">
              <a:buNone/>
            </a:pPr>
            <a:r>
              <a:rPr lang="en-US" altLang="zh-CN" dirty="0"/>
              <a:t>A 2 (types of contextual aesthetic value: high vs. low) × 2 (types of behavioral scene drawings: moral vs. immoral behavior) repeated-measures analysis of variance (ANOVA) was performed on the reaction times of participants.</a:t>
            </a:r>
          </a:p>
          <a:p>
            <a:endParaRPr lang="en-US" altLang="zh-CN" dirty="0"/>
          </a:p>
          <a:p>
            <a:r>
              <a:rPr lang="en-US" altLang="zh-CN" dirty="0"/>
              <a:t>Table 1 illustrates the mean scores of the reaction time and the ACC in various contexts. According to the ACC findings, the main effect of the contextual aesthetic value type was not significant, F (1, 31) = 1.60, p = .22. The main effect of the behavioral scene drawing type was not significant, with F (1, 31) = 1.88, p = .18 (Table 1). The </a:t>
            </a:r>
            <a:r>
              <a:rPr lang="en-US" altLang="zh-CN" dirty="0">
                <a:solidFill>
                  <a:srgbClr val="FF0000"/>
                </a:solidFill>
              </a:rPr>
              <a:t>interaction</a:t>
            </a:r>
            <a:r>
              <a:rPr lang="en-US" altLang="zh-CN" dirty="0"/>
              <a:t> effect between contextual aesthetic value types and behavioral scene drawing types was likewise </a:t>
            </a:r>
            <a:r>
              <a:rPr lang="en-US" altLang="zh-CN" dirty="0">
                <a:solidFill>
                  <a:srgbClr val="FF0000"/>
                </a:solidFill>
              </a:rPr>
              <a:t>not significant</a:t>
            </a:r>
            <a:r>
              <a:rPr lang="en-US" altLang="zh-CN" dirty="0"/>
              <a:t>, with F (1, 31) = 2.56, p = .12.</a:t>
            </a:r>
            <a:r>
              <a:rPr lang="zh-CN" altLang="en-US" dirty="0"/>
              <a:t>（精准度不显著）</a:t>
            </a:r>
            <a:endParaRPr lang="en-US" altLang="zh-CN" dirty="0"/>
          </a:p>
          <a:p>
            <a:endParaRPr lang="en-US" altLang="zh-CN" dirty="0"/>
          </a:p>
          <a:p>
            <a:r>
              <a:rPr lang="en-US" altLang="zh-CN" dirty="0"/>
              <a:t>The results demonstrated that the main effect of </a:t>
            </a:r>
            <a:r>
              <a:rPr lang="en-US" altLang="zh-CN" dirty="0">
                <a:solidFill>
                  <a:srgbClr val="FF0000"/>
                </a:solidFill>
              </a:rPr>
              <a:t>contextual aesthetic value </a:t>
            </a:r>
            <a:r>
              <a:rPr lang="en-US" altLang="zh-CN" dirty="0"/>
              <a:t>kinds on reaction time was </a:t>
            </a:r>
            <a:r>
              <a:rPr lang="en-US" altLang="zh-CN" dirty="0">
                <a:solidFill>
                  <a:srgbClr val="FF0000"/>
                </a:solidFill>
              </a:rPr>
              <a:t>insignificant</a:t>
            </a:r>
            <a:r>
              <a:rPr lang="en-US" altLang="zh-CN" dirty="0"/>
              <a:t>, The main effect of the </a:t>
            </a:r>
            <a:r>
              <a:rPr lang="en-US" altLang="zh-CN" dirty="0">
                <a:solidFill>
                  <a:srgbClr val="FF0000"/>
                </a:solidFill>
              </a:rPr>
              <a:t>behavioral scene drawing </a:t>
            </a:r>
            <a:r>
              <a:rPr lang="en-US" altLang="zh-CN" dirty="0"/>
              <a:t>type was </a:t>
            </a:r>
            <a:r>
              <a:rPr lang="en-US" altLang="zh-CN" dirty="0">
                <a:solidFill>
                  <a:srgbClr val="FF0000"/>
                </a:solidFill>
              </a:rPr>
              <a:t>significant</a:t>
            </a:r>
            <a:r>
              <a:rPr lang="en-US" altLang="zh-CN" dirty="0"/>
              <a:t> .</a:t>
            </a:r>
            <a:r>
              <a:rPr lang="en-US" altLang="zh-CN" dirty="0">
                <a:solidFill>
                  <a:srgbClr val="FF0000"/>
                </a:solidFill>
              </a:rPr>
              <a:t>The interaction </a:t>
            </a:r>
            <a:r>
              <a:rPr lang="en-US" altLang="zh-CN" dirty="0"/>
              <a:t>effect between types of contextual aesthetic value and types of behavioral scene drawings was also </a:t>
            </a:r>
            <a:r>
              <a:rPr lang="en-US" altLang="zh-CN" dirty="0">
                <a:solidFill>
                  <a:srgbClr val="FF0000"/>
                </a:solidFill>
              </a:rPr>
              <a:t>significant</a:t>
            </a:r>
            <a:r>
              <a:rPr lang="en-US" altLang="zh-CN" dirty="0"/>
              <a:t> .The reaction time for moral behavior was somewhat faster in contexts with high aesthetic values than in contexts with low aesthetic values, with t (31) = −3.55, p = .001, 95% CI [−185.54, −50.05], and Cohen’s d= −0.63. significantly across high and low aesthetic contexts, t (31) = −The reaction time for immoral behavior did </a:t>
            </a:r>
            <a:r>
              <a:rPr lang="en-US" altLang="zh-CN" dirty="0">
                <a:solidFill>
                  <a:srgbClr val="FF0000"/>
                </a:solidFill>
              </a:rPr>
              <a:t>not differ </a:t>
            </a:r>
            <a:r>
              <a:rPr lang="en-US" altLang="zh-CN" dirty="0"/>
              <a:t>0.17, and p = .87.</a:t>
            </a:r>
          </a:p>
          <a:p>
            <a:endParaRPr lang="en-US" altLang="zh-CN" dirty="0"/>
          </a:p>
          <a:p>
            <a:pPr marL="0" indent="0">
              <a:buNone/>
            </a:pPr>
            <a:endParaRPr lang="zh-CN" altLang="en-US" dirty="0"/>
          </a:p>
        </p:txBody>
      </p:sp>
      <p:grpSp>
        <p:nvGrpSpPr>
          <p:cNvPr id="4" name="组合 3">
            <a:extLst>
              <a:ext uri="{FF2B5EF4-FFF2-40B4-BE49-F238E27FC236}">
                <a16:creationId xmlns:a16="http://schemas.microsoft.com/office/drawing/2014/main" id="{023FD98F-AB3E-253F-D08E-4EA044395F55}"/>
              </a:ext>
            </a:extLst>
          </p:cNvPr>
          <p:cNvGrpSpPr/>
          <p:nvPr/>
        </p:nvGrpSpPr>
        <p:grpSpPr>
          <a:xfrm>
            <a:off x="0" y="-79512"/>
            <a:ext cx="11974460" cy="812800"/>
            <a:chOff x="217540" y="1"/>
            <a:chExt cx="11974460" cy="812800"/>
          </a:xfrm>
        </p:grpSpPr>
        <p:sp>
          <p:nvSpPr>
            <p:cNvPr id="5" name="PA-矩形 7">
              <a:extLst>
                <a:ext uri="{FF2B5EF4-FFF2-40B4-BE49-F238E27FC236}">
                  <a16:creationId xmlns:a16="http://schemas.microsoft.com/office/drawing/2014/main" id="{FA6C2EC6-727F-0EC3-D9D5-E3FEC5B6F531}"/>
                </a:ext>
              </a:extLst>
            </p:cNvPr>
            <p:cNvSpPr/>
            <p:nvPr>
              <p:custDataLst>
                <p:tags r:id="rId1"/>
              </p:custDataLst>
            </p:nvPr>
          </p:nvSpPr>
          <p:spPr>
            <a:xfrm>
              <a:off x="919706" y="43194"/>
              <a:ext cx="2185214" cy="461665"/>
            </a:xfrm>
            <a:prstGeom prst="rect">
              <a:avLst/>
            </a:prstGeom>
          </p:spPr>
          <p:txBody>
            <a:bodyPr wrap="none">
              <a:spAutoFit/>
            </a:bodyPr>
            <a:lstStyle/>
            <a:p>
              <a:r>
                <a:rPr lang="zh-CN" altLang="en-US" sz="2400" dirty="0">
                  <a:solidFill>
                    <a:srgbClr val="201F42"/>
                  </a:solidFill>
                  <a:latin typeface="黑体" panose="02010609060101010101" pitchFamily="49" charset="-122"/>
                  <a:ea typeface="黑体" panose="02010609060101010101" pitchFamily="49" charset="-122"/>
                </a:rPr>
                <a:t>结果</a:t>
              </a:r>
              <a:r>
                <a:rPr lang="en-US" altLang="zh-CN" sz="2400" dirty="0">
                  <a:solidFill>
                    <a:srgbClr val="201F42"/>
                  </a:solidFill>
                  <a:latin typeface="黑体" panose="02010609060101010101" pitchFamily="49" charset="-122"/>
                  <a:ea typeface="黑体" panose="02010609060101010101" pitchFamily="49" charset="-122"/>
                </a:rPr>
                <a:t>-</a:t>
              </a:r>
              <a:r>
                <a:rPr lang="zh-CN" altLang="en-US" sz="2400" dirty="0">
                  <a:solidFill>
                    <a:srgbClr val="201F42"/>
                  </a:solidFill>
                  <a:latin typeface="黑体" panose="02010609060101010101" pitchFamily="49" charset="-122"/>
                  <a:ea typeface="黑体" panose="02010609060101010101" pitchFamily="49" charset="-122"/>
                </a:rPr>
                <a:t>事后分析</a:t>
              </a:r>
            </a:p>
          </p:txBody>
        </p:sp>
        <p:sp>
          <p:nvSpPr>
            <p:cNvPr id="6" name="PA-矩形 8">
              <a:extLst>
                <a:ext uri="{FF2B5EF4-FFF2-40B4-BE49-F238E27FC236}">
                  <a16:creationId xmlns:a16="http://schemas.microsoft.com/office/drawing/2014/main" id="{FF1BA6AA-9AD3-88A7-47E8-46508FBCFC1C}"/>
                </a:ext>
              </a:extLst>
            </p:cNvPr>
            <p:cNvSpPr/>
            <p:nvPr>
              <p:custDataLst>
                <p:tags r:id="rId2"/>
              </p:custDataLst>
            </p:nvPr>
          </p:nvSpPr>
          <p:spPr>
            <a:xfrm>
              <a:off x="948280" y="521044"/>
              <a:ext cx="4571011" cy="286297"/>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tx1">
                      <a:lumMod val="75000"/>
                      <a:lumOff val="25000"/>
                    </a:schemeClr>
                  </a:solidFill>
                  <a:latin typeface="Times New Roman" panose="02020603050405020304" pitchFamily="18" charset="0"/>
                  <a:ea typeface="思源黑体 CN Medium" panose="020B0600000000000000" pitchFamily="34" charset="-122"/>
                  <a:cs typeface="Times New Roman" panose="02020603050405020304" pitchFamily="18" charset="0"/>
                </a:rPr>
                <a:t>RESULTS</a:t>
              </a:r>
            </a:p>
          </p:txBody>
        </p:sp>
        <p:grpSp>
          <p:nvGrpSpPr>
            <p:cNvPr id="7" name="组合 6">
              <a:extLst>
                <a:ext uri="{FF2B5EF4-FFF2-40B4-BE49-F238E27FC236}">
                  <a16:creationId xmlns:a16="http://schemas.microsoft.com/office/drawing/2014/main" id="{2FCCA4AE-67F1-80C5-42E9-9150F935B4BC}"/>
                </a:ext>
              </a:extLst>
            </p:cNvPr>
            <p:cNvGrpSpPr/>
            <p:nvPr/>
          </p:nvGrpSpPr>
          <p:grpSpPr>
            <a:xfrm>
              <a:off x="217540" y="1"/>
              <a:ext cx="730741" cy="812800"/>
              <a:chOff x="117754" y="1"/>
              <a:chExt cx="730741" cy="812800"/>
            </a:xfrm>
          </p:grpSpPr>
          <p:sp>
            <p:nvSpPr>
              <p:cNvPr id="9" name="矩形 8">
                <a:extLst>
                  <a:ext uri="{FF2B5EF4-FFF2-40B4-BE49-F238E27FC236}">
                    <a16:creationId xmlns:a16="http://schemas.microsoft.com/office/drawing/2014/main" id="{5A99E95A-13AD-14A7-FEC2-1DB0A02A4182}"/>
                  </a:ext>
                </a:extLst>
              </p:cNvPr>
              <p:cNvSpPr/>
              <p:nvPr/>
            </p:nvSpPr>
            <p:spPr>
              <a:xfrm>
                <a:off x="120575" y="1"/>
                <a:ext cx="699345" cy="812800"/>
              </a:xfrm>
              <a:prstGeom prst="rect">
                <a:avLst/>
              </a:prstGeom>
              <a:solidFill>
                <a:srgbClr val="C1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思源黑体 CN Medium" panose="020B0600000000000000" pitchFamily="34" charset="-122"/>
                  <a:ea typeface="思源黑体 CN Medium" panose="020B0600000000000000" pitchFamily="34" charset="-122"/>
                </a:endParaRPr>
              </a:p>
            </p:txBody>
          </p:sp>
          <p:sp>
            <p:nvSpPr>
              <p:cNvPr id="10" name="文本框 9">
                <a:extLst>
                  <a:ext uri="{FF2B5EF4-FFF2-40B4-BE49-F238E27FC236}">
                    <a16:creationId xmlns:a16="http://schemas.microsoft.com/office/drawing/2014/main" id="{AD890993-A8B1-4C17-F061-DFF8990597E1}"/>
                  </a:ext>
                </a:extLst>
              </p:cNvPr>
              <p:cNvSpPr txBox="1"/>
              <p:nvPr/>
            </p:nvSpPr>
            <p:spPr>
              <a:xfrm>
                <a:off x="117754" y="51021"/>
                <a:ext cx="730741" cy="705450"/>
              </a:xfrm>
              <a:prstGeom prst="rect">
                <a:avLst/>
              </a:prstGeom>
              <a:noFill/>
            </p:spPr>
            <p:txBody>
              <a:bodyPr wrap="square" rtlCol="0">
                <a:spAutoFit/>
                <a:scene3d>
                  <a:camera prst="orthographicFront"/>
                  <a:lightRig rig="threePt" dir="t"/>
                </a:scene3d>
                <a:sp3d contourW="12700"/>
              </a:bodyPr>
              <a:lstStyle>
                <a:defPPr>
                  <a:defRPr lang="en-US"/>
                </a:defPPr>
                <a:lvl1pPr>
                  <a:lnSpc>
                    <a:spcPct val="114000"/>
                  </a:lnSpc>
                  <a:defRPr sz="1000" spc="300">
                    <a:solidFill>
                      <a:srgbClr val="C0A984"/>
                    </a:solidFill>
                    <a:latin typeface="Century Gothic" panose="020B0502020202020204" pitchFamily="34" charset="0"/>
                    <a:ea typeface="+mj-ea"/>
                  </a:defRPr>
                </a:lvl1pPr>
              </a:lstStyle>
              <a:p>
                <a:pPr algn="ctr"/>
                <a:r>
                  <a:rPr lang="en-US" altLang="zh-CN" sz="2400" dirty="0">
                    <a:solidFill>
                      <a:schemeClr val="bg1"/>
                    </a:solidFill>
                    <a:latin typeface="黑体" panose="02010609060101010101" pitchFamily="49" charset="-122"/>
                    <a:ea typeface="黑体" panose="02010609060101010101" pitchFamily="49" charset="-122"/>
                  </a:rPr>
                  <a:t>03</a:t>
                </a:r>
                <a:endParaRPr lang="zh-CN" altLang="en-US" sz="2400" dirty="0">
                  <a:solidFill>
                    <a:schemeClr val="bg1"/>
                  </a:solidFill>
                  <a:latin typeface="黑体" panose="02010609060101010101" pitchFamily="49" charset="-122"/>
                  <a:ea typeface="黑体" panose="02010609060101010101" pitchFamily="49" charset="-122"/>
                </a:endParaRPr>
              </a:p>
              <a:p>
                <a:pPr algn="ctr"/>
                <a:r>
                  <a:rPr lang="en-US" altLang="zh-CN" sz="1200" dirty="0">
                    <a:solidFill>
                      <a:schemeClr val="bg1"/>
                    </a:solidFill>
                    <a:latin typeface="黑体" panose="02010609060101010101" pitchFamily="49" charset="-122"/>
                    <a:ea typeface="黑体" panose="02010609060101010101" pitchFamily="49" charset="-122"/>
                  </a:rPr>
                  <a:t>PART</a:t>
                </a:r>
              </a:p>
            </p:txBody>
          </p:sp>
        </p:grpSp>
        <p:cxnSp>
          <p:nvCxnSpPr>
            <p:cNvPr id="8" name="直接连接符 7">
              <a:extLst>
                <a:ext uri="{FF2B5EF4-FFF2-40B4-BE49-F238E27FC236}">
                  <a16:creationId xmlns:a16="http://schemas.microsoft.com/office/drawing/2014/main" id="{1946AD49-024D-2119-9D0E-631B4AFDCFB1}"/>
                </a:ext>
              </a:extLst>
            </p:cNvPr>
            <p:cNvCxnSpPr>
              <a:cxnSpLocks/>
            </p:cNvCxnSpPr>
            <p:nvPr/>
          </p:nvCxnSpPr>
          <p:spPr>
            <a:xfrm>
              <a:off x="855194" y="497032"/>
              <a:ext cx="11336806" cy="98670"/>
            </a:xfrm>
            <a:prstGeom prst="line">
              <a:avLst/>
            </a:prstGeom>
            <a:ln w="28575">
              <a:solidFill>
                <a:srgbClr val="C1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06223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F01E7660-30BE-4AD1-939C-8ABBC66EC79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2" name="Freeform 11">
              <a:extLst>
                <a:ext uri="{FF2B5EF4-FFF2-40B4-BE49-F238E27FC236}">
                  <a16:creationId xmlns:a16="http://schemas.microsoft.com/office/drawing/2014/main" id="{AF2339E5-4CFB-46BA-A1E6-1F2F592978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zh-CN" altLang="en-US"/>
            </a:p>
          </p:txBody>
        </p:sp>
        <p:sp>
          <p:nvSpPr>
            <p:cNvPr id="13" name="Freeform 12">
              <a:extLst>
                <a:ext uri="{FF2B5EF4-FFF2-40B4-BE49-F238E27FC236}">
                  <a16:creationId xmlns:a16="http://schemas.microsoft.com/office/drawing/2014/main" id="{A714EACA-E00A-47F4-9617-48EF86FCA8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zh-CN" altLang="en-US"/>
            </a:p>
          </p:txBody>
        </p:sp>
        <p:sp>
          <p:nvSpPr>
            <p:cNvPr id="14" name="Freeform 13">
              <a:extLst>
                <a:ext uri="{FF2B5EF4-FFF2-40B4-BE49-F238E27FC236}">
                  <a16:creationId xmlns:a16="http://schemas.microsoft.com/office/drawing/2014/main" id="{3D643816-3096-4530-BAC2-B7799760D5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zh-CN" altLang="en-US"/>
            </a:p>
          </p:txBody>
        </p:sp>
        <p:sp>
          <p:nvSpPr>
            <p:cNvPr id="15" name="Freeform 14">
              <a:extLst>
                <a:ext uri="{FF2B5EF4-FFF2-40B4-BE49-F238E27FC236}">
                  <a16:creationId xmlns:a16="http://schemas.microsoft.com/office/drawing/2014/main" id="{4481B6B9-DFCC-4B58-B517-C90F77008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zh-CN" altLang="en-US"/>
            </a:p>
          </p:txBody>
        </p:sp>
        <p:sp>
          <p:nvSpPr>
            <p:cNvPr id="16" name="Freeform 15">
              <a:extLst>
                <a:ext uri="{FF2B5EF4-FFF2-40B4-BE49-F238E27FC236}">
                  <a16:creationId xmlns:a16="http://schemas.microsoft.com/office/drawing/2014/main" id="{C3AD10B5-BAA3-43BF-AB59-8B0E610B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zh-CN" altLang="en-US"/>
            </a:p>
          </p:txBody>
        </p:sp>
        <p:sp>
          <p:nvSpPr>
            <p:cNvPr id="17" name="Freeform 16">
              <a:extLst>
                <a:ext uri="{FF2B5EF4-FFF2-40B4-BE49-F238E27FC236}">
                  <a16:creationId xmlns:a16="http://schemas.microsoft.com/office/drawing/2014/main" id="{A8CBC7E8-2093-422A-B1DF-548212F5E9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zh-CN" altLang="en-US"/>
            </a:p>
          </p:txBody>
        </p:sp>
        <p:sp>
          <p:nvSpPr>
            <p:cNvPr id="18" name="Freeform 17">
              <a:extLst>
                <a:ext uri="{FF2B5EF4-FFF2-40B4-BE49-F238E27FC236}">
                  <a16:creationId xmlns:a16="http://schemas.microsoft.com/office/drawing/2014/main" id="{DACD4C1E-0C60-49F4-9940-2EC2B351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zh-CN" altLang="en-US"/>
            </a:p>
          </p:txBody>
        </p:sp>
        <p:sp>
          <p:nvSpPr>
            <p:cNvPr id="19" name="Freeform 18">
              <a:extLst>
                <a:ext uri="{FF2B5EF4-FFF2-40B4-BE49-F238E27FC236}">
                  <a16:creationId xmlns:a16="http://schemas.microsoft.com/office/drawing/2014/main" id="{D4EBDC8A-E0EA-4C61-9A07-F87965F308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zh-CN" altLang="en-US"/>
            </a:p>
          </p:txBody>
        </p:sp>
        <p:sp>
          <p:nvSpPr>
            <p:cNvPr id="20" name="Freeform 19">
              <a:extLst>
                <a:ext uri="{FF2B5EF4-FFF2-40B4-BE49-F238E27FC236}">
                  <a16:creationId xmlns:a16="http://schemas.microsoft.com/office/drawing/2014/main" id="{56AB17E4-FFC1-40A6-8716-4DA6E7E2E0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zh-CN" altLang="en-US"/>
            </a:p>
          </p:txBody>
        </p:sp>
        <p:sp>
          <p:nvSpPr>
            <p:cNvPr id="21" name="Freeform 20">
              <a:extLst>
                <a:ext uri="{FF2B5EF4-FFF2-40B4-BE49-F238E27FC236}">
                  <a16:creationId xmlns:a16="http://schemas.microsoft.com/office/drawing/2014/main" id="{18B82752-3697-40F0-A707-455553AE39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zh-CN" altLang="en-US"/>
            </a:p>
          </p:txBody>
        </p:sp>
        <p:sp>
          <p:nvSpPr>
            <p:cNvPr id="22" name="Freeform 21">
              <a:extLst>
                <a:ext uri="{FF2B5EF4-FFF2-40B4-BE49-F238E27FC236}">
                  <a16:creationId xmlns:a16="http://schemas.microsoft.com/office/drawing/2014/main" id="{46E341FE-2212-45E9-9AC6-689D6A7A0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zh-CN" altLang="en-US"/>
            </a:p>
          </p:txBody>
        </p:sp>
        <p:sp>
          <p:nvSpPr>
            <p:cNvPr id="23" name="Freeform 22">
              <a:extLst>
                <a:ext uri="{FF2B5EF4-FFF2-40B4-BE49-F238E27FC236}">
                  <a16:creationId xmlns:a16="http://schemas.microsoft.com/office/drawing/2014/main" id="{60DDF26F-4245-4642-8C13-878C6ABE4A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zh-CN" altLang="en-US"/>
            </a:p>
          </p:txBody>
        </p:sp>
      </p:grpSp>
      <p:grpSp>
        <p:nvGrpSpPr>
          <p:cNvPr id="25" name="Group 24">
            <a:extLst>
              <a:ext uri="{FF2B5EF4-FFF2-40B4-BE49-F238E27FC236}">
                <a16:creationId xmlns:a16="http://schemas.microsoft.com/office/drawing/2014/main" id="{E2F0A64F-6E97-407F-905F-CFB60C876A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6" name="Freeform 27">
              <a:extLst>
                <a:ext uri="{FF2B5EF4-FFF2-40B4-BE49-F238E27FC236}">
                  <a16:creationId xmlns:a16="http://schemas.microsoft.com/office/drawing/2014/main" id="{6B2CD8E6-069E-402A-B6AC-FF0051404F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zh-CN" altLang="en-US"/>
            </a:p>
          </p:txBody>
        </p:sp>
        <p:sp>
          <p:nvSpPr>
            <p:cNvPr id="27" name="Freeform 28">
              <a:extLst>
                <a:ext uri="{FF2B5EF4-FFF2-40B4-BE49-F238E27FC236}">
                  <a16:creationId xmlns:a16="http://schemas.microsoft.com/office/drawing/2014/main" id="{A6CA6D01-96EA-411D-B14A-86F2AFDBDC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zh-CN" altLang="en-US"/>
            </a:p>
          </p:txBody>
        </p:sp>
        <p:sp>
          <p:nvSpPr>
            <p:cNvPr id="28" name="Freeform 29">
              <a:extLst>
                <a:ext uri="{FF2B5EF4-FFF2-40B4-BE49-F238E27FC236}">
                  <a16:creationId xmlns:a16="http://schemas.microsoft.com/office/drawing/2014/main" id="{69CFD19D-A122-4CB2-866A-479CA3A52F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zh-CN" altLang="en-US"/>
            </a:p>
          </p:txBody>
        </p:sp>
        <p:sp>
          <p:nvSpPr>
            <p:cNvPr id="29" name="Freeform 30">
              <a:extLst>
                <a:ext uri="{FF2B5EF4-FFF2-40B4-BE49-F238E27FC236}">
                  <a16:creationId xmlns:a16="http://schemas.microsoft.com/office/drawing/2014/main" id="{C9F6C159-EFEF-4092-B1F1-7AB7F5A44F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zh-CN" altLang="en-US"/>
            </a:p>
          </p:txBody>
        </p:sp>
        <p:sp>
          <p:nvSpPr>
            <p:cNvPr id="30" name="Freeform 31">
              <a:extLst>
                <a:ext uri="{FF2B5EF4-FFF2-40B4-BE49-F238E27FC236}">
                  <a16:creationId xmlns:a16="http://schemas.microsoft.com/office/drawing/2014/main" id="{3A1E13BE-E59A-46EA-8C13-190FCBC3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zh-CN" altLang="en-US"/>
            </a:p>
          </p:txBody>
        </p:sp>
        <p:sp>
          <p:nvSpPr>
            <p:cNvPr id="31" name="Freeform 32">
              <a:extLst>
                <a:ext uri="{FF2B5EF4-FFF2-40B4-BE49-F238E27FC236}">
                  <a16:creationId xmlns:a16="http://schemas.microsoft.com/office/drawing/2014/main" id="{4872D65B-9C5F-405F-BCCD-D61CB85656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zh-CN" altLang="en-US"/>
            </a:p>
          </p:txBody>
        </p:sp>
        <p:sp>
          <p:nvSpPr>
            <p:cNvPr id="32" name="Freeform 33">
              <a:extLst>
                <a:ext uri="{FF2B5EF4-FFF2-40B4-BE49-F238E27FC236}">
                  <a16:creationId xmlns:a16="http://schemas.microsoft.com/office/drawing/2014/main" id="{F6590D24-F49D-498F-A9A5-9CF6B09517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zh-CN" altLang="en-US"/>
            </a:p>
          </p:txBody>
        </p:sp>
        <p:sp>
          <p:nvSpPr>
            <p:cNvPr id="33" name="Freeform 34">
              <a:extLst>
                <a:ext uri="{FF2B5EF4-FFF2-40B4-BE49-F238E27FC236}">
                  <a16:creationId xmlns:a16="http://schemas.microsoft.com/office/drawing/2014/main" id="{F7AFD90D-3869-4EB4-A43D-A59A0583F6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zh-CN" altLang="en-US"/>
            </a:p>
          </p:txBody>
        </p:sp>
        <p:sp>
          <p:nvSpPr>
            <p:cNvPr id="34" name="Freeform 35">
              <a:extLst>
                <a:ext uri="{FF2B5EF4-FFF2-40B4-BE49-F238E27FC236}">
                  <a16:creationId xmlns:a16="http://schemas.microsoft.com/office/drawing/2014/main" id="{226A884C-1C5B-4789-8BED-CA2815F2BE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zh-CN" altLang="en-US"/>
            </a:p>
          </p:txBody>
        </p:sp>
        <p:sp>
          <p:nvSpPr>
            <p:cNvPr id="35" name="Freeform 36">
              <a:extLst>
                <a:ext uri="{FF2B5EF4-FFF2-40B4-BE49-F238E27FC236}">
                  <a16:creationId xmlns:a16="http://schemas.microsoft.com/office/drawing/2014/main" id="{54FC0D3F-819F-41B1-BFC2-FA3443FB46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zh-CN" altLang="en-US"/>
            </a:p>
          </p:txBody>
        </p:sp>
        <p:sp>
          <p:nvSpPr>
            <p:cNvPr id="36" name="Freeform 37">
              <a:extLst>
                <a:ext uri="{FF2B5EF4-FFF2-40B4-BE49-F238E27FC236}">
                  <a16:creationId xmlns:a16="http://schemas.microsoft.com/office/drawing/2014/main" id="{839E654C-F067-4053-881C-7D53C2E60B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zh-CN" altLang="en-US"/>
            </a:p>
          </p:txBody>
        </p:sp>
        <p:sp>
          <p:nvSpPr>
            <p:cNvPr id="37" name="Freeform 38">
              <a:extLst>
                <a:ext uri="{FF2B5EF4-FFF2-40B4-BE49-F238E27FC236}">
                  <a16:creationId xmlns:a16="http://schemas.microsoft.com/office/drawing/2014/main" id="{F44A0F15-BA31-4A9E-A48B-2F1D0E2CE5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zh-CN" altLang="en-US"/>
            </a:p>
          </p:txBody>
        </p:sp>
      </p:grpSp>
      <p:sp>
        <p:nvSpPr>
          <p:cNvPr id="39" name="Rectangle 38">
            <a:extLst>
              <a:ext uri="{FF2B5EF4-FFF2-40B4-BE49-F238E27FC236}">
                <a16:creationId xmlns:a16="http://schemas.microsoft.com/office/drawing/2014/main" id="{62631CC7-E8DA-4782-ADDD-F97B25E404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zh-CN" altLang="en-US"/>
          </a:p>
        </p:txBody>
      </p:sp>
      <p:sp>
        <p:nvSpPr>
          <p:cNvPr id="41" name="Freeform 11">
            <a:extLst>
              <a:ext uri="{FF2B5EF4-FFF2-40B4-BE49-F238E27FC236}">
                <a16:creationId xmlns:a16="http://schemas.microsoft.com/office/drawing/2014/main" id="{5D16879A-58B6-4F6B-8688-42B28FE10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zh-CN" altLang="en-US"/>
          </a:p>
        </p:txBody>
      </p:sp>
      <p:sp>
        <p:nvSpPr>
          <p:cNvPr id="43" name="Rectangle 42">
            <a:extLst>
              <a:ext uri="{FF2B5EF4-FFF2-40B4-BE49-F238E27FC236}">
                <a16:creationId xmlns:a16="http://schemas.microsoft.com/office/drawing/2014/main" id="{4C65EF45-751F-4B16-8EF6-0D1382C9D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410D52FB-FECF-4A00-8723-C495FDB745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图片 5">
            <a:extLst>
              <a:ext uri="{FF2B5EF4-FFF2-40B4-BE49-F238E27FC236}">
                <a16:creationId xmlns:a16="http://schemas.microsoft.com/office/drawing/2014/main" id="{5FEC0C79-C9BC-AC41-735B-8313C24E29B5}"/>
              </a:ext>
            </a:extLst>
          </p:cNvPr>
          <p:cNvPicPr>
            <a:picLocks noChangeAspect="1"/>
          </p:cNvPicPr>
          <p:nvPr/>
        </p:nvPicPr>
        <p:blipFill>
          <a:blip r:embed="rId2"/>
          <a:stretch>
            <a:fillRect/>
          </a:stretch>
        </p:blipFill>
        <p:spPr>
          <a:xfrm>
            <a:off x="540711" y="1407279"/>
            <a:ext cx="6585400" cy="3556116"/>
          </a:xfrm>
          <a:prstGeom prst="rect">
            <a:avLst/>
          </a:prstGeom>
        </p:spPr>
      </p:pic>
      <p:pic>
        <p:nvPicPr>
          <p:cNvPr id="3" name="图片 2">
            <a:extLst>
              <a:ext uri="{FF2B5EF4-FFF2-40B4-BE49-F238E27FC236}">
                <a16:creationId xmlns:a16="http://schemas.microsoft.com/office/drawing/2014/main" id="{9D255CF9-87D9-E091-7F48-A6FABBB1A76D}"/>
              </a:ext>
            </a:extLst>
          </p:cNvPr>
          <p:cNvPicPr>
            <a:picLocks noChangeAspect="1"/>
          </p:cNvPicPr>
          <p:nvPr/>
        </p:nvPicPr>
        <p:blipFill>
          <a:blip r:embed="rId3"/>
          <a:stretch>
            <a:fillRect/>
          </a:stretch>
        </p:blipFill>
        <p:spPr>
          <a:xfrm>
            <a:off x="6290078" y="2799422"/>
            <a:ext cx="5421041" cy="1206182"/>
          </a:xfrm>
          <a:prstGeom prst="rect">
            <a:avLst/>
          </a:prstGeom>
        </p:spPr>
      </p:pic>
    </p:spTree>
    <p:extLst>
      <p:ext uri="{BB962C8B-B14F-4D97-AF65-F5344CB8AC3E}">
        <p14:creationId xmlns:p14="http://schemas.microsoft.com/office/powerpoint/2010/main" val="1642802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4A830431-106A-C4C9-1D63-DB902AE7F936}"/>
              </a:ext>
            </a:extLst>
          </p:cNvPr>
          <p:cNvGrpSpPr/>
          <p:nvPr/>
        </p:nvGrpSpPr>
        <p:grpSpPr>
          <a:xfrm>
            <a:off x="0" y="-79512"/>
            <a:ext cx="11974460" cy="812800"/>
            <a:chOff x="217540" y="1"/>
            <a:chExt cx="11974460" cy="812800"/>
          </a:xfrm>
        </p:grpSpPr>
        <p:sp>
          <p:nvSpPr>
            <p:cNvPr id="5" name="PA-矩形 7">
              <a:extLst>
                <a:ext uri="{FF2B5EF4-FFF2-40B4-BE49-F238E27FC236}">
                  <a16:creationId xmlns:a16="http://schemas.microsoft.com/office/drawing/2014/main" id="{6C8848BF-BF4A-54CC-B5DE-D4E2DCD2DBA0}"/>
                </a:ext>
              </a:extLst>
            </p:cNvPr>
            <p:cNvSpPr/>
            <p:nvPr>
              <p:custDataLst>
                <p:tags r:id="rId1"/>
              </p:custDataLst>
            </p:nvPr>
          </p:nvSpPr>
          <p:spPr>
            <a:xfrm>
              <a:off x="919706" y="43194"/>
              <a:ext cx="2185214" cy="461665"/>
            </a:xfrm>
            <a:prstGeom prst="rect">
              <a:avLst/>
            </a:prstGeom>
          </p:spPr>
          <p:txBody>
            <a:bodyPr wrap="none">
              <a:spAutoFit/>
            </a:bodyPr>
            <a:lstStyle/>
            <a:p>
              <a:r>
                <a:rPr lang="zh-CN" altLang="en-US" sz="2400" dirty="0">
                  <a:solidFill>
                    <a:srgbClr val="201F42"/>
                  </a:solidFill>
                  <a:latin typeface="黑体" panose="02010609060101010101" pitchFamily="49" charset="-122"/>
                  <a:ea typeface="黑体" panose="02010609060101010101" pitchFamily="49" charset="-122"/>
                </a:rPr>
                <a:t>结果</a:t>
              </a:r>
              <a:r>
                <a:rPr lang="en-US" altLang="zh-CN" sz="2400" dirty="0">
                  <a:solidFill>
                    <a:srgbClr val="201F42"/>
                  </a:solidFill>
                  <a:latin typeface="黑体" panose="02010609060101010101" pitchFamily="49" charset="-122"/>
                  <a:ea typeface="黑体" panose="02010609060101010101" pitchFamily="49" charset="-122"/>
                </a:rPr>
                <a:t>-</a:t>
              </a:r>
              <a:r>
                <a:rPr lang="zh-CN" altLang="en-US" sz="2400" dirty="0">
                  <a:solidFill>
                    <a:srgbClr val="201F42"/>
                  </a:solidFill>
                  <a:latin typeface="黑体" panose="02010609060101010101" pitchFamily="49" charset="-122"/>
                  <a:ea typeface="黑体" panose="02010609060101010101" pitchFamily="49" charset="-122"/>
                </a:rPr>
                <a:t>事后分析</a:t>
              </a:r>
            </a:p>
          </p:txBody>
        </p:sp>
        <p:sp>
          <p:nvSpPr>
            <p:cNvPr id="6" name="PA-矩形 8">
              <a:extLst>
                <a:ext uri="{FF2B5EF4-FFF2-40B4-BE49-F238E27FC236}">
                  <a16:creationId xmlns:a16="http://schemas.microsoft.com/office/drawing/2014/main" id="{50D2028E-E392-C370-4E55-10636E26A519}"/>
                </a:ext>
              </a:extLst>
            </p:cNvPr>
            <p:cNvSpPr/>
            <p:nvPr>
              <p:custDataLst>
                <p:tags r:id="rId2"/>
              </p:custDataLst>
            </p:nvPr>
          </p:nvSpPr>
          <p:spPr>
            <a:xfrm>
              <a:off x="948280" y="521044"/>
              <a:ext cx="4571011" cy="286297"/>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tx1">
                      <a:lumMod val="75000"/>
                      <a:lumOff val="25000"/>
                    </a:schemeClr>
                  </a:solidFill>
                  <a:latin typeface="Times New Roman" panose="02020603050405020304" pitchFamily="18" charset="0"/>
                  <a:ea typeface="思源黑体 CN Medium" panose="020B0600000000000000" pitchFamily="34" charset="-122"/>
                  <a:cs typeface="Times New Roman" panose="02020603050405020304" pitchFamily="18" charset="0"/>
                </a:rPr>
                <a:t>RESULTS</a:t>
              </a:r>
            </a:p>
          </p:txBody>
        </p:sp>
        <p:grpSp>
          <p:nvGrpSpPr>
            <p:cNvPr id="7" name="组合 6">
              <a:extLst>
                <a:ext uri="{FF2B5EF4-FFF2-40B4-BE49-F238E27FC236}">
                  <a16:creationId xmlns:a16="http://schemas.microsoft.com/office/drawing/2014/main" id="{4E198778-9626-06A3-034A-F15C589820C2}"/>
                </a:ext>
              </a:extLst>
            </p:cNvPr>
            <p:cNvGrpSpPr/>
            <p:nvPr/>
          </p:nvGrpSpPr>
          <p:grpSpPr>
            <a:xfrm>
              <a:off x="217540" y="1"/>
              <a:ext cx="730741" cy="812800"/>
              <a:chOff x="117754" y="1"/>
              <a:chExt cx="730741" cy="812800"/>
            </a:xfrm>
          </p:grpSpPr>
          <p:sp>
            <p:nvSpPr>
              <p:cNvPr id="9" name="矩形 8">
                <a:extLst>
                  <a:ext uri="{FF2B5EF4-FFF2-40B4-BE49-F238E27FC236}">
                    <a16:creationId xmlns:a16="http://schemas.microsoft.com/office/drawing/2014/main" id="{BC194C52-486D-A797-3E4D-3A6A104A53FC}"/>
                  </a:ext>
                </a:extLst>
              </p:cNvPr>
              <p:cNvSpPr/>
              <p:nvPr/>
            </p:nvSpPr>
            <p:spPr>
              <a:xfrm>
                <a:off x="120575" y="1"/>
                <a:ext cx="699345" cy="812800"/>
              </a:xfrm>
              <a:prstGeom prst="rect">
                <a:avLst/>
              </a:prstGeom>
              <a:solidFill>
                <a:srgbClr val="C1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思源黑体 CN Medium" panose="020B0600000000000000" pitchFamily="34" charset="-122"/>
                  <a:ea typeface="思源黑体 CN Medium" panose="020B0600000000000000" pitchFamily="34" charset="-122"/>
                </a:endParaRPr>
              </a:p>
            </p:txBody>
          </p:sp>
          <p:sp>
            <p:nvSpPr>
              <p:cNvPr id="10" name="文本框 9">
                <a:extLst>
                  <a:ext uri="{FF2B5EF4-FFF2-40B4-BE49-F238E27FC236}">
                    <a16:creationId xmlns:a16="http://schemas.microsoft.com/office/drawing/2014/main" id="{37C7428D-DF53-417D-74F5-E9BDCE36BD0A}"/>
                  </a:ext>
                </a:extLst>
              </p:cNvPr>
              <p:cNvSpPr txBox="1"/>
              <p:nvPr/>
            </p:nvSpPr>
            <p:spPr>
              <a:xfrm>
                <a:off x="117754" y="51021"/>
                <a:ext cx="730741" cy="705450"/>
              </a:xfrm>
              <a:prstGeom prst="rect">
                <a:avLst/>
              </a:prstGeom>
              <a:noFill/>
            </p:spPr>
            <p:txBody>
              <a:bodyPr wrap="square" rtlCol="0">
                <a:spAutoFit/>
                <a:scene3d>
                  <a:camera prst="orthographicFront"/>
                  <a:lightRig rig="threePt" dir="t"/>
                </a:scene3d>
                <a:sp3d contourW="12700"/>
              </a:bodyPr>
              <a:lstStyle>
                <a:defPPr>
                  <a:defRPr lang="en-US"/>
                </a:defPPr>
                <a:lvl1pPr>
                  <a:lnSpc>
                    <a:spcPct val="114000"/>
                  </a:lnSpc>
                  <a:defRPr sz="1000" spc="300">
                    <a:solidFill>
                      <a:srgbClr val="C0A984"/>
                    </a:solidFill>
                    <a:latin typeface="Century Gothic" panose="020B0502020202020204" pitchFamily="34" charset="0"/>
                    <a:ea typeface="+mj-ea"/>
                  </a:defRPr>
                </a:lvl1pPr>
              </a:lstStyle>
              <a:p>
                <a:pPr algn="ctr"/>
                <a:r>
                  <a:rPr lang="en-US" altLang="zh-CN" sz="2400" dirty="0">
                    <a:solidFill>
                      <a:schemeClr val="bg1"/>
                    </a:solidFill>
                    <a:latin typeface="黑体" panose="02010609060101010101" pitchFamily="49" charset="-122"/>
                    <a:ea typeface="黑体" panose="02010609060101010101" pitchFamily="49" charset="-122"/>
                  </a:rPr>
                  <a:t>03</a:t>
                </a:r>
                <a:endParaRPr lang="zh-CN" altLang="en-US" sz="2400" dirty="0">
                  <a:solidFill>
                    <a:schemeClr val="bg1"/>
                  </a:solidFill>
                  <a:latin typeface="黑体" panose="02010609060101010101" pitchFamily="49" charset="-122"/>
                  <a:ea typeface="黑体" panose="02010609060101010101" pitchFamily="49" charset="-122"/>
                </a:endParaRPr>
              </a:p>
              <a:p>
                <a:pPr algn="ctr"/>
                <a:r>
                  <a:rPr lang="en-US" altLang="zh-CN" sz="1200" dirty="0">
                    <a:solidFill>
                      <a:schemeClr val="bg1"/>
                    </a:solidFill>
                    <a:latin typeface="黑体" panose="02010609060101010101" pitchFamily="49" charset="-122"/>
                    <a:ea typeface="黑体" panose="02010609060101010101" pitchFamily="49" charset="-122"/>
                  </a:rPr>
                  <a:t>PART</a:t>
                </a:r>
              </a:p>
            </p:txBody>
          </p:sp>
        </p:grpSp>
        <p:cxnSp>
          <p:nvCxnSpPr>
            <p:cNvPr id="8" name="直接连接符 7">
              <a:extLst>
                <a:ext uri="{FF2B5EF4-FFF2-40B4-BE49-F238E27FC236}">
                  <a16:creationId xmlns:a16="http://schemas.microsoft.com/office/drawing/2014/main" id="{EE45924E-E355-36FB-E2DB-6B64F9B7B72E}"/>
                </a:ext>
              </a:extLst>
            </p:cNvPr>
            <p:cNvCxnSpPr>
              <a:cxnSpLocks/>
            </p:cNvCxnSpPr>
            <p:nvPr/>
          </p:nvCxnSpPr>
          <p:spPr>
            <a:xfrm>
              <a:off x="855194" y="497032"/>
              <a:ext cx="11336806" cy="98670"/>
            </a:xfrm>
            <a:prstGeom prst="line">
              <a:avLst/>
            </a:prstGeom>
            <a:ln w="28575">
              <a:solidFill>
                <a:srgbClr val="C10000"/>
              </a:solidFill>
            </a:ln>
          </p:spPr>
          <p:style>
            <a:lnRef idx="1">
              <a:schemeClr val="accent1"/>
            </a:lnRef>
            <a:fillRef idx="0">
              <a:schemeClr val="accent1"/>
            </a:fillRef>
            <a:effectRef idx="0">
              <a:schemeClr val="accent1"/>
            </a:effectRef>
            <a:fontRef idx="minor">
              <a:schemeClr val="tx1"/>
            </a:fontRef>
          </p:style>
        </p:cxnSp>
      </p:grpSp>
      <p:sp>
        <p:nvSpPr>
          <p:cNvPr id="3" name="内容占位符 2">
            <a:extLst>
              <a:ext uri="{FF2B5EF4-FFF2-40B4-BE49-F238E27FC236}">
                <a16:creationId xmlns:a16="http://schemas.microsoft.com/office/drawing/2014/main" id="{02C0EF97-C443-F0D0-6801-B4AA0872D1B0}"/>
              </a:ext>
            </a:extLst>
          </p:cNvPr>
          <p:cNvSpPr>
            <a:spLocks noGrp="1"/>
          </p:cNvSpPr>
          <p:nvPr>
            <p:ph idx="1"/>
          </p:nvPr>
        </p:nvSpPr>
        <p:spPr>
          <a:xfrm>
            <a:off x="1957616" y="744013"/>
            <a:ext cx="8915400" cy="5854750"/>
          </a:xfrm>
        </p:spPr>
        <p:txBody>
          <a:bodyPr>
            <a:normAutofit lnSpcReduction="10000"/>
          </a:bodyPr>
          <a:lstStyle/>
          <a:p>
            <a:r>
              <a:rPr lang="en-US" altLang="zh-CN" dirty="0">
                <a:solidFill>
                  <a:srgbClr val="FF0000"/>
                </a:solidFill>
              </a:rPr>
              <a:t>Match</a:t>
            </a:r>
            <a:r>
              <a:rPr lang="en-US" altLang="zh-CN" dirty="0"/>
              <a:t> (high aesthetic context/moral behavior and low aesthetic      context/immoral behavior), as well as relations that did </a:t>
            </a:r>
            <a:r>
              <a:rPr lang="en-US" altLang="zh-CN" dirty="0">
                <a:solidFill>
                  <a:srgbClr val="FF0000"/>
                </a:solidFill>
              </a:rPr>
              <a:t>not match </a:t>
            </a:r>
            <a:r>
              <a:rPr lang="en-US" altLang="zh-CN" dirty="0"/>
              <a:t>(high aesthetic context/ immoral behavior and low aesthetic context/moral behavior).</a:t>
            </a:r>
          </a:p>
          <a:p>
            <a:endParaRPr lang="en-US" altLang="zh-CN" dirty="0"/>
          </a:p>
          <a:p>
            <a:endParaRPr lang="en-US" altLang="zh-CN" dirty="0"/>
          </a:p>
          <a:p>
            <a:r>
              <a:rPr lang="en-US" altLang="zh-CN" dirty="0"/>
              <a:t>the </a:t>
            </a:r>
            <a:r>
              <a:rPr lang="en-US" altLang="zh-CN" dirty="0">
                <a:solidFill>
                  <a:srgbClr val="FF0000"/>
                </a:solidFill>
              </a:rPr>
              <a:t>mismatch</a:t>
            </a:r>
            <a:r>
              <a:rPr lang="en-US" altLang="zh-CN" dirty="0"/>
              <a:t> condition had </a:t>
            </a:r>
            <a:r>
              <a:rPr lang="en-US" altLang="zh-CN" dirty="0">
                <a:solidFill>
                  <a:srgbClr val="FF0000"/>
                </a:solidFill>
              </a:rPr>
              <a:t>significantly</a:t>
            </a:r>
            <a:r>
              <a:rPr lang="en-US" altLang="zh-CN" dirty="0"/>
              <a:t> higher reaction times than those in the </a:t>
            </a:r>
            <a:r>
              <a:rPr lang="en-US" altLang="zh-CN" dirty="0">
                <a:solidFill>
                  <a:srgbClr val="FF0000"/>
                </a:solidFill>
              </a:rPr>
              <a:t>matching</a:t>
            </a:r>
            <a:r>
              <a:rPr lang="en-US" altLang="zh-CN" dirty="0"/>
              <a:t> condition, t (31) = −3.39, p = .002, 95% CI [−88.96, −22.12], and Cohen’s d = −0.56. This research also demonstrated that the ACC of individuals in various contexts was not distinct, t (31) = 1.60, p = .12, 95% CI [−0.20, 1.64] (Table 2 and Figure 4).</a:t>
            </a:r>
          </a:p>
          <a:p>
            <a:endParaRPr lang="en-US" altLang="zh-CN" dirty="0"/>
          </a:p>
          <a:p>
            <a:r>
              <a:rPr lang="zh-CN" altLang="en-US" dirty="0"/>
              <a:t> Experiment 1, we did not find a difference between high and low aesthetic contexts for immoral behavior in terms of reaction time. It could be due to the fact that the depictions of moral and immoral behaviors were </a:t>
            </a:r>
            <a:r>
              <a:rPr lang="zh-CN" altLang="en-US" dirty="0">
                <a:solidFill>
                  <a:srgbClr val="FF0000"/>
                </a:solidFill>
              </a:rPr>
              <a:t>unambiguous（过于清楚的）</a:t>
            </a:r>
            <a:r>
              <a:rPr lang="zh-CN" altLang="en-US" dirty="0"/>
              <a:t>, allowing participants to rapidly identify their morality. In Experiment 1b, we employed ambiguous images of behaviors experimental material to limit the influence of this variable and better examine the relation between contextual aesthetic value and sensitivity to moral goodness.</a:t>
            </a:r>
          </a:p>
          <a:p>
            <a:endParaRPr lang="zh-CN" altLang="en-US" dirty="0"/>
          </a:p>
        </p:txBody>
      </p:sp>
    </p:spTree>
    <p:extLst>
      <p:ext uri="{BB962C8B-B14F-4D97-AF65-F5344CB8AC3E}">
        <p14:creationId xmlns:p14="http://schemas.microsoft.com/office/powerpoint/2010/main" val="3710005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a:extLst>
              <a:ext uri="{FF2B5EF4-FFF2-40B4-BE49-F238E27FC236}">
                <a16:creationId xmlns:a16="http://schemas.microsoft.com/office/drawing/2014/main" id="{3602F591-6DB0-A4A4-F5B3-1F25919A57EA}"/>
              </a:ext>
            </a:extLst>
          </p:cNvPr>
          <p:cNvCxnSpPr>
            <a:cxnSpLocks/>
          </p:cNvCxnSpPr>
          <p:nvPr/>
        </p:nvCxnSpPr>
        <p:spPr>
          <a:xfrm>
            <a:off x="1884000" y="4234376"/>
            <a:ext cx="8424000" cy="0"/>
          </a:xfrm>
          <a:prstGeom prst="line">
            <a:avLst/>
          </a:prstGeom>
          <a:ln w="15875">
            <a:solidFill>
              <a:srgbClr val="3F3B3A"/>
            </a:solidFill>
          </a:ln>
        </p:spPr>
        <p:style>
          <a:lnRef idx="1">
            <a:schemeClr val="accent1"/>
          </a:lnRef>
          <a:fillRef idx="0">
            <a:schemeClr val="accent1"/>
          </a:fillRef>
          <a:effectRef idx="0">
            <a:schemeClr val="accent1"/>
          </a:effectRef>
          <a:fontRef idx="minor">
            <a:schemeClr val="tx1"/>
          </a:fontRef>
        </p:style>
      </p:cxnSp>
      <p:cxnSp>
        <p:nvCxnSpPr>
          <p:cNvPr id="5" name="直接连接符 4">
            <a:extLst>
              <a:ext uri="{FF2B5EF4-FFF2-40B4-BE49-F238E27FC236}">
                <a16:creationId xmlns:a16="http://schemas.microsoft.com/office/drawing/2014/main" id="{363CA94E-8DCE-7915-2369-B30D6055C905}"/>
              </a:ext>
            </a:extLst>
          </p:cNvPr>
          <p:cNvCxnSpPr>
            <a:cxnSpLocks/>
          </p:cNvCxnSpPr>
          <p:nvPr/>
        </p:nvCxnSpPr>
        <p:spPr>
          <a:xfrm>
            <a:off x="1884000" y="2623943"/>
            <a:ext cx="8424000" cy="0"/>
          </a:xfrm>
          <a:prstGeom prst="line">
            <a:avLst/>
          </a:prstGeom>
          <a:ln w="15875">
            <a:solidFill>
              <a:srgbClr val="3F3B3A"/>
            </a:solidFill>
          </a:ln>
        </p:spPr>
        <p:style>
          <a:lnRef idx="1">
            <a:schemeClr val="accent1"/>
          </a:lnRef>
          <a:fillRef idx="0">
            <a:schemeClr val="accent1"/>
          </a:fillRef>
          <a:effectRef idx="0">
            <a:schemeClr val="accent1"/>
          </a:effectRef>
          <a:fontRef idx="minor">
            <a:schemeClr val="tx1"/>
          </a:fontRef>
        </p:style>
      </p:cxnSp>
      <p:sp>
        <p:nvSpPr>
          <p:cNvPr id="6" name="文本框 5">
            <a:extLst>
              <a:ext uri="{FF2B5EF4-FFF2-40B4-BE49-F238E27FC236}">
                <a16:creationId xmlns:a16="http://schemas.microsoft.com/office/drawing/2014/main" id="{F05F0B5A-0382-FCC4-0420-B598597DE281}"/>
              </a:ext>
            </a:extLst>
          </p:cNvPr>
          <p:cNvSpPr txBox="1"/>
          <p:nvPr/>
        </p:nvSpPr>
        <p:spPr>
          <a:xfrm>
            <a:off x="3051673" y="2736502"/>
            <a:ext cx="6088653" cy="1384995"/>
          </a:xfrm>
          <a:prstGeom prst="rect">
            <a:avLst/>
          </a:prstGeom>
          <a:noFill/>
        </p:spPr>
        <p:txBody>
          <a:bodyPr wrap="square" rtlCol="0">
            <a:spAutoFit/>
          </a:bodyPr>
          <a:lstStyle/>
          <a:p>
            <a:pPr algn="ctr"/>
            <a:r>
              <a:rPr lang="zh-CN" altLang="en-US" sz="6600" dirty="0">
                <a:latin typeface="Times New Roman" panose="02020603050405020304" pitchFamily="18" charset="0"/>
                <a:ea typeface="黑体" panose="02010609060101010101" pitchFamily="49" charset="-122"/>
              </a:rPr>
              <a:t>方法</a:t>
            </a:r>
            <a:r>
              <a:rPr lang="en-US" altLang="zh-CN" sz="6600" dirty="0">
                <a:latin typeface="Times New Roman" panose="02020603050405020304" pitchFamily="18" charset="0"/>
                <a:ea typeface="黑体" panose="02010609060101010101" pitchFamily="49" charset="-122"/>
              </a:rPr>
              <a:t>   </a:t>
            </a:r>
            <a:r>
              <a:rPr lang="zh-CN" altLang="en-US" sz="6600" dirty="0">
                <a:latin typeface="Times New Roman" panose="02020603050405020304" pitchFamily="18" charset="0"/>
                <a:ea typeface="黑体" panose="02010609060101010101" pitchFamily="49" charset="-122"/>
              </a:rPr>
              <a:t>实验</a:t>
            </a:r>
            <a:r>
              <a:rPr lang="en-US" altLang="zh-CN" sz="6600" dirty="0" err="1">
                <a:latin typeface="Times New Roman" panose="02020603050405020304" pitchFamily="18" charset="0"/>
                <a:ea typeface="黑体" panose="02010609060101010101" pitchFamily="49" charset="-122"/>
              </a:rPr>
              <a:t>Ⅰb</a:t>
            </a:r>
            <a:endParaRPr lang="zh-CN" altLang="en-US" sz="6600" dirty="0">
              <a:latin typeface="Times New Roman" panose="02020603050405020304" pitchFamily="18" charset="0"/>
              <a:ea typeface="黑体" panose="02010609060101010101" pitchFamily="49" charset="-122"/>
            </a:endParaRPr>
          </a:p>
          <a:p>
            <a:pPr algn="ctr"/>
            <a:r>
              <a:rPr lang="en-US" altLang="zh-CN" dirty="0">
                <a:latin typeface="Times New Roman" panose="02020603050405020304" pitchFamily="18" charset="0"/>
                <a:ea typeface="黑体" panose="02010609060101010101" pitchFamily="49" charset="-122"/>
              </a:rPr>
              <a:t>METHOD</a:t>
            </a:r>
          </a:p>
        </p:txBody>
      </p:sp>
      <p:sp>
        <p:nvSpPr>
          <p:cNvPr id="7" name="Freeform 14">
            <a:extLst>
              <a:ext uri="{FF2B5EF4-FFF2-40B4-BE49-F238E27FC236}">
                <a16:creationId xmlns:a16="http://schemas.microsoft.com/office/drawing/2014/main" id="{CAA05CAD-2474-92BF-78D0-801B6F479657}"/>
              </a:ext>
            </a:extLst>
          </p:cNvPr>
          <p:cNvSpPr/>
          <p:nvPr/>
        </p:nvSpPr>
        <p:spPr>
          <a:xfrm>
            <a:off x="5541570" y="1393994"/>
            <a:ext cx="1108861" cy="1039289"/>
          </a:xfrm>
          <a:custGeom>
            <a:avLst/>
            <a:gdLst>
              <a:gd name="connsiteX0" fmla="*/ 388426 w 607282"/>
              <a:gd name="connsiteY0" fmla="*/ 385710 h 569180"/>
              <a:gd name="connsiteX1" fmla="*/ 431276 w 607282"/>
              <a:gd name="connsiteY1" fmla="*/ 385710 h 569180"/>
              <a:gd name="connsiteX2" fmla="*/ 431276 w 607282"/>
              <a:gd name="connsiteY2" fmla="*/ 438433 h 569180"/>
              <a:gd name="connsiteX3" fmla="*/ 522771 w 607282"/>
              <a:gd name="connsiteY3" fmla="*/ 529738 h 569180"/>
              <a:gd name="connsiteX4" fmla="*/ 522771 w 607282"/>
              <a:gd name="connsiteY4" fmla="*/ 559964 h 569180"/>
              <a:gd name="connsiteX5" fmla="*/ 492483 w 607282"/>
              <a:gd name="connsiteY5" fmla="*/ 559964 h 569180"/>
              <a:gd name="connsiteX6" fmla="*/ 431276 w 607282"/>
              <a:gd name="connsiteY6" fmla="*/ 498941 h 569180"/>
              <a:gd name="connsiteX7" fmla="*/ 431276 w 607282"/>
              <a:gd name="connsiteY7" fmla="*/ 547771 h 569180"/>
              <a:gd name="connsiteX8" fmla="*/ 409822 w 607282"/>
              <a:gd name="connsiteY8" fmla="*/ 569180 h 569180"/>
              <a:gd name="connsiteX9" fmla="*/ 388426 w 607282"/>
              <a:gd name="connsiteY9" fmla="*/ 547771 h 569180"/>
              <a:gd name="connsiteX10" fmla="*/ 388426 w 607282"/>
              <a:gd name="connsiteY10" fmla="*/ 498941 h 569180"/>
              <a:gd name="connsiteX11" fmla="*/ 327276 w 607282"/>
              <a:gd name="connsiteY11" fmla="*/ 559964 h 569180"/>
              <a:gd name="connsiteX12" fmla="*/ 296988 w 607282"/>
              <a:gd name="connsiteY12" fmla="*/ 559964 h 569180"/>
              <a:gd name="connsiteX13" fmla="*/ 296988 w 607282"/>
              <a:gd name="connsiteY13" fmla="*/ 529738 h 569180"/>
              <a:gd name="connsiteX14" fmla="*/ 296931 w 607282"/>
              <a:gd name="connsiteY14" fmla="*/ 529738 h 569180"/>
              <a:gd name="connsiteX15" fmla="*/ 388426 w 607282"/>
              <a:gd name="connsiteY15" fmla="*/ 438433 h 569180"/>
              <a:gd name="connsiteX16" fmla="*/ 388426 w 607282"/>
              <a:gd name="connsiteY16" fmla="*/ 434597 h 569180"/>
              <a:gd name="connsiteX17" fmla="*/ 38140 w 607282"/>
              <a:gd name="connsiteY17" fmla="*/ 145929 h 569180"/>
              <a:gd name="connsiteX18" fmla="*/ 38255 w 607282"/>
              <a:gd name="connsiteY18" fmla="*/ 145929 h 569180"/>
              <a:gd name="connsiteX19" fmla="*/ 66358 w 607282"/>
              <a:gd name="connsiteY19" fmla="*/ 145929 h 569180"/>
              <a:gd name="connsiteX20" fmla="*/ 68767 w 607282"/>
              <a:gd name="connsiteY20" fmla="*/ 161160 h 569180"/>
              <a:gd name="connsiteX21" fmla="*/ 76453 w 607282"/>
              <a:gd name="connsiteY21" fmla="*/ 208857 h 569180"/>
              <a:gd name="connsiteX22" fmla="*/ 82589 w 607282"/>
              <a:gd name="connsiteY22" fmla="*/ 246763 h 569180"/>
              <a:gd name="connsiteX23" fmla="*/ 92684 w 607282"/>
              <a:gd name="connsiteY23" fmla="*/ 246763 h 569180"/>
              <a:gd name="connsiteX24" fmla="*/ 99222 w 607282"/>
              <a:gd name="connsiteY24" fmla="*/ 172898 h 569180"/>
              <a:gd name="connsiteX25" fmla="*/ 91594 w 607282"/>
              <a:gd name="connsiteY25" fmla="*/ 145929 h 569180"/>
              <a:gd name="connsiteX26" fmla="*/ 136502 w 607282"/>
              <a:gd name="connsiteY26" fmla="*/ 145929 h 569180"/>
              <a:gd name="connsiteX27" fmla="*/ 128874 w 607282"/>
              <a:gd name="connsiteY27" fmla="*/ 172898 h 569180"/>
              <a:gd name="connsiteX28" fmla="*/ 135355 w 607282"/>
              <a:gd name="connsiteY28" fmla="*/ 246763 h 569180"/>
              <a:gd name="connsiteX29" fmla="*/ 145507 w 607282"/>
              <a:gd name="connsiteY29" fmla="*/ 246763 h 569180"/>
              <a:gd name="connsiteX30" fmla="*/ 153192 w 607282"/>
              <a:gd name="connsiteY30" fmla="*/ 198780 h 569180"/>
              <a:gd name="connsiteX31" fmla="*/ 161738 w 607282"/>
              <a:gd name="connsiteY31" fmla="*/ 145929 h 569180"/>
              <a:gd name="connsiteX32" fmla="*/ 336094 w 607282"/>
              <a:gd name="connsiteY32" fmla="*/ 145929 h 569180"/>
              <a:gd name="connsiteX33" fmla="*/ 374349 w 607282"/>
              <a:gd name="connsiteY33" fmla="*/ 184121 h 569180"/>
              <a:gd name="connsiteX34" fmla="*/ 336094 w 607282"/>
              <a:gd name="connsiteY34" fmla="*/ 222256 h 569180"/>
              <a:gd name="connsiteX35" fmla="*/ 189841 w 607282"/>
              <a:gd name="connsiteY35" fmla="*/ 222256 h 569180"/>
              <a:gd name="connsiteX36" fmla="*/ 189841 w 607282"/>
              <a:gd name="connsiteY36" fmla="*/ 298011 h 569180"/>
              <a:gd name="connsiteX37" fmla="*/ 189841 w 607282"/>
              <a:gd name="connsiteY37" fmla="*/ 365807 h 569180"/>
              <a:gd name="connsiteX38" fmla="*/ 189841 w 607282"/>
              <a:gd name="connsiteY38" fmla="*/ 528081 h 569180"/>
              <a:gd name="connsiteX39" fmla="*/ 151586 w 607282"/>
              <a:gd name="connsiteY39" fmla="*/ 566216 h 569180"/>
              <a:gd name="connsiteX40" fmla="*/ 114019 w 607282"/>
              <a:gd name="connsiteY40" fmla="*/ 535239 h 569180"/>
              <a:gd name="connsiteX41" fmla="*/ 76453 w 607282"/>
              <a:gd name="connsiteY41" fmla="*/ 566216 h 569180"/>
              <a:gd name="connsiteX42" fmla="*/ 38255 w 607282"/>
              <a:gd name="connsiteY42" fmla="*/ 528081 h 569180"/>
              <a:gd name="connsiteX43" fmla="*/ 38255 w 607282"/>
              <a:gd name="connsiteY43" fmla="*/ 384874 h 569180"/>
              <a:gd name="connsiteX44" fmla="*/ 0 w 607282"/>
              <a:gd name="connsiteY44" fmla="*/ 346739 h 569180"/>
              <a:gd name="connsiteX45" fmla="*/ 0 w 607282"/>
              <a:gd name="connsiteY45" fmla="*/ 184121 h 569180"/>
              <a:gd name="connsiteX46" fmla="*/ 38140 w 607282"/>
              <a:gd name="connsiteY46" fmla="*/ 145929 h 569180"/>
              <a:gd name="connsiteX47" fmla="*/ 545532 w 607282"/>
              <a:gd name="connsiteY47" fmla="*/ 89195 h 569180"/>
              <a:gd name="connsiteX48" fmla="*/ 587343 w 607282"/>
              <a:gd name="connsiteY48" fmla="*/ 89195 h 569180"/>
              <a:gd name="connsiteX49" fmla="*/ 587343 w 607282"/>
              <a:gd name="connsiteY49" fmla="*/ 124061 h 569180"/>
              <a:gd name="connsiteX50" fmla="*/ 587228 w 607282"/>
              <a:gd name="connsiteY50" fmla="*/ 124061 h 569180"/>
              <a:gd name="connsiteX51" fmla="*/ 587343 w 607282"/>
              <a:gd name="connsiteY51" fmla="*/ 324787 h 569180"/>
              <a:gd name="connsiteX52" fmla="*/ 541403 w 607282"/>
              <a:gd name="connsiteY52" fmla="*/ 370989 h 569180"/>
              <a:gd name="connsiteX53" fmla="*/ 278325 w 607282"/>
              <a:gd name="connsiteY53" fmla="*/ 370531 h 569180"/>
              <a:gd name="connsiteX54" fmla="*/ 233131 w 607282"/>
              <a:gd name="connsiteY54" fmla="*/ 331027 h 569180"/>
              <a:gd name="connsiteX55" fmla="*/ 232729 w 607282"/>
              <a:gd name="connsiteY55" fmla="*/ 233012 h 569180"/>
              <a:gd name="connsiteX56" fmla="*/ 272475 w 607282"/>
              <a:gd name="connsiteY56" fmla="*/ 233012 h 569180"/>
              <a:gd name="connsiteX57" fmla="*/ 272475 w 607282"/>
              <a:gd name="connsiteY57" fmla="*/ 330340 h 569180"/>
              <a:gd name="connsiteX58" fmla="*/ 545532 w 607282"/>
              <a:gd name="connsiteY58" fmla="*/ 329997 h 569180"/>
              <a:gd name="connsiteX59" fmla="*/ 545532 w 607282"/>
              <a:gd name="connsiteY59" fmla="*/ 124061 h 569180"/>
              <a:gd name="connsiteX60" fmla="*/ 231948 w 607282"/>
              <a:gd name="connsiteY60" fmla="*/ 89124 h 569180"/>
              <a:gd name="connsiteX61" fmla="*/ 273793 w 607282"/>
              <a:gd name="connsiteY61" fmla="*/ 89124 h 569180"/>
              <a:gd name="connsiteX62" fmla="*/ 273793 w 607282"/>
              <a:gd name="connsiteY62" fmla="*/ 135062 h 569180"/>
              <a:gd name="connsiteX63" fmla="*/ 272240 w 607282"/>
              <a:gd name="connsiteY63" fmla="*/ 135062 h 569180"/>
              <a:gd name="connsiteX64" fmla="*/ 233571 w 607282"/>
              <a:gd name="connsiteY64" fmla="*/ 135062 h 569180"/>
              <a:gd name="connsiteX65" fmla="*/ 231948 w 607282"/>
              <a:gd name="connsiteY65" fmla="*/ 135062 h 569180"/>
              <a:gd name="connsiteX66" fmla="*/ 409822 w 607282"/>
              <a:gd name="connsiteY66" fmla="*/ 10232 h 569180"/>
              <a:gd name="connsiteX67" fmla="*/ 437925 w 607282"/>
              <a:gd name="connsiteY67" fmla="*/ 35771 h 569180"/>
              <a:gd name="connsiteX68" fmla="*/ 447503 w 607282"/>
              <a:gd name="connsiteY68" fmla="*/ 35771 h 569180"/>
              <a:gd name="connsiteX69" fmla="*/ 578958 w 607282"/>
              <a:gd name="connsiteY69" fmla="*/ 35828 h 569180"/>
              <a:gd name="connsiteX70" fmla="*/ 593009 w 607282"/>
              <a:gd name="connsiteY70" fmla="*/ 37031 h 569180"/>
              <a:gd name="connsiteX71" fmla="*/ 607233 w 607282"/>
              <a:gd name="connsiteY71" fmla="*/ 57874 h 569180"/>
              <a:gd name="connsiteX72" fmla="*/ 587159 w 607282"/>
              <a:gd name="connsiteY72" fmla="*/ 76828 h 569180"/>
              <a:gd name="connsiteX73" fmla="*/ 579244 w 607282"/>
              <a:gd name="connsiteY73" fmla="*/ 76885 h 569180"/>
              <a:gd name="connsiteX74" fmla="*/ 241776 w 607282"/>
              <a:gd name="connsiteY74" fmla="*/ 76885 h 569180"/>
              <a:gd name="connsiteX75" fmla="*/ 233861 w 607282"/>
              <a:gd name="connsiteY75" fmla="*/ 76828 h 569180"/>
              <a:gd name="connsiteX76" fmla="*/ 212984 w 607282"/>
              <a:gd name="connsiteY76" fmla="*/ 56672 h 569180"/>
              <a:gd name="connsiteX77" fmla="*/ 233287 w 607282"/>
              <a:gd name="connsiteY77" fmla="*/ 35943 h 569180"/>
              <a:gd name="connsiteX78" fmla="*/ 244357 w 607282"/>
              <a:gd name="connsiteY78" fmla="*/ 35771 h 569180"/>
              <a:gd name="connsiteX79" fmla="*/ 371108 w 607282"/>
              <a:gd name="connsiteY79" fmla="*/ 35771 h 569180"/>
              <a:gd name="connsiteX80" fmla="*/ 381661 w 607282"/>
              <a:gd name="connsiteY80" fmla="*/ 35771 h 569180"/>
              <a:gd name="connsiteX81" fmla="*/ 409822 w 607282"/>
              <a:gd name="connsiteY81" fmla="*/ 10232 h 569180"/>
              <a:gd name="connsiteX82" fmla="*/ 114034 w 607282"/>
              <a:gd name="connsiteY82" fmla="*/ 0 h 569180"/>
              <a:gd name="connsiteX83" fmla="*/ 182130 w 607282"/>
              <a:gd name="connsiteY83" fmla="*/ 67990 h 569180"/>
              <a:gd name="connsiteX84" fmla="*/ 114034 w 607282"/>
              <a:gd name="connsiteY84" fmla="*/ 135980 h 569180"/>
              <a:gd name="connsiteX85" fmla="*/ 45938 w 607282"/>
              <a:gd name="connsiteY85" fmla="*/ 67990 h 569180"/>
              <a:gd name="connsiteX86" fmla="*/ 114034 w 607282"/>
              <a:gd name="connsiteY86" fmla="*/ 0 h 56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607282" h="569180">
                <a:moveTo>
                  <a:pt x="388426" y="385710"/>
                </a:moveTo>
                <a:lnTo>
                  <a:pt x="431276" y="385710"/>
                </a:lnTo>
                <a:lnTo>
                  <a:pt x="431276" y="438433"/>
                </a:lnTo>
                <a:lnTo>
                  <a:pt x="522771" y="529738"/>
                </a:lnTo>
                <a:cubicBezTo>
                  <a:pt x="531146" y="538096"/>
                  <a:pt x="531146" y="551606"/>
                  <a:pt x="522771" y="559964"/>
                </a:cubicBezTo>
                <a:cubicBezTo>
                  <a:pt x="514396" y="568321"/>
                  <a:pt x="500858" y="568321"/>
                  <a:pt x="492483" y="559964"/>
                </a:cubicBezTo>
                <a:lnTo>
                  <a:pt x="431276" y="498941"/>
                </a:lnTo>
                <a:lnTo>
                  <a:pt x="431276" y="547771"/>
                </a:lnTo>
                <a:cubicBezTo>
                  <a:pt x="431276" y="559563"/>
                  <a:pt x="421697" y="569180"/>
                  <a:pt x="409822" y="569180"/>
                </a:cubicBezTo>
                <a:cubicBezTo>
                  <a:pt x="398005" y="569180"/>
                  <a:pt x="388426" y="559563"/>
                  <a:pt x="388426" y="547771"/>
                </a:cubicBezTo>
                <a:lnTo>
                  <a:pt x="388426" y="498941"/>
                </a:lnTo>
                <a:lnTo>
                  <a:pt x="327276" y="559964"/>
                </a:lnTo>
                <a:cubicBezTo>
                  <a:pt x="318901" y="568321"/>
                  <a:pt x="305306" y="568321"/>
                  <a:pt x="296988" y="559964"/>
                </a:cubicBezTo>
                <a:cubicBezTo>
                  <a:pt x="288613" y="551606"/>
                  <a:pt x="288613" y="538096"/>
                  <a:pt x="296988" y="529738"/>
                </a:cubicBezTo>
                <a:lnTo>
                  <a:pt x="296931" y="529738"/>
                </a:lnTo>
                <a:lnTo>
                  <a:pt x="388426" y="438433"/>
                </a:lnTo>
                <a:lnTo>
                  <a:pt x="388426" y="434597"/>
                </a:lnTo>
                <a:close/>
                <a:moveTo>
                  <a:pt x="38140" y="145929"/>
                </a:moveTo>
                <a:lnTo>
                  <a:pt x="38255" y="145929"/>
                </a:lnTo>
                <a:lnTo>
                  <a:pt x="66358" y="145929"/>
                </a:lnTo>
                <a:lnTo>
                  <a:pt x="68767" y="161160"/>
                </a:lnTo>
                <a:lnTo>
                  <a:pt x="76453" y="208857"/>
                </a:lnTo>
                <a:lnTo>
                  <a:pt x="82589" y="246763"/>
                </a:lnTo>
                <a:lnTo>
                  <a:pt x="92684" y="246763"/>
                </a:lnTo>
                <a:lnTo>
                  <a:pt x="99222" y="172898"/>
                </a:lnTo>
                <a:lnTo>
                  <a:pt x="91594" y="145929"/>
                </a:lnTo>
                <a:lnTo>
                  <a:pt x="136502" y="145929"/>
                </a:lnTo>
                <a:lnTo>
                  <a:pt x="128874" y="172898"/>
                </a:lnTo>
                <a:lnTo>
                  <a:pt x="135355" y="246763"/>
                </a:lnTo>
                <a:lnTo>
                  <a:pt x="145507" y="246763"/>
                </a:lnTo>
                <a:lnTo>
                  <a:pt x="153192" y="198780"/>
                </a:lnTo>
                <a:lnTo>
                  <a:pt x="161738" y="145929"/>
                </a:lnTo>
                <a:lnTo>
                  <a:pt x="336094" y="145929"/>
                </a:lnTo>
                <a:cubicBezTo>
                  <a:pt x="357200" y="145929"/>
                  <a:pt x="374349" y="162992"/>
                  <a:pt x="374349" y="184121"/>
                </a:cubicBezTo>
                <a:cubicBezTo>
                  <a:pt x="374349" y="205193"/>
                  <a:pt x="357200" y="222256"/>
                  <a:pt x="336094" y="222256"/>
                </a:cubicBezTo>
                <a:lnTo>
                  <a:pt x="189841" y="222256"/>
                </a:lnTo>
                <a:lnTo>
                  <a:pt x="189841" y="298011"/>
                </a:lnTo>
                <a:lnTo>
                  <a:pt x="189841" y="365807"/>
                </a:lnTo>
                <a:lnTo>
                  <a:pt x="189841" y="528081"/>
                </a:lnTo>
                <a:cubicBezTo>
                  <a:pt x="189841" y="549153"/>
                  <a:pt x="172692" y="566216"/>
                  <a:pt x="151586" y="566216"/>
                </a:cubicBezTo>
                <a:cubicBezTo>
                  <a:pt x="132889" y="566216"/>
                  <a:pt x="117403" y="552875"/>
                  <a:pt x="114019" y="535239"/>
                </a:cubicBezTo>
                <a:cubicBezTo>
                  <a:pt x="110693" y="552875"/>
                  <a:pt x="95150" y="566216"/>
                  <a:pt x="76453" y="566216"/>
                </a:cubicBezTo>
                <a:cubicBezTo>
                  <a:pt x="55346" y="566216"/>
                  <a:pt x="38255" y="549153"/>
                  <a:pt x="38255" y="528081"/>
                </a:cubicBezTo>
                <a:lnTo>
                  <a:pt x="38255" y="384874"/>
                </a:lnTo>
                <a:cubicBezTo>
                  <a:pt x="17091" y="384874"/>
                  <a:pt x="0" y="367811"/>
                  <a:pt x="0" y="346739"/>
                </a:cubicBezTo>
                <a:lnTo>
                  <a:pt x="0" y="184121"/>
                </a:lnTo>
                <a:cubicBezTo>
                  <a:pt x="0" y="163050"/>
                  <a:pt x="17091" y="145986"/>
                  <a:pt x="38140" y="145929"/>
                </a:cubicBezTo>
                <a:close/>
                <a:moveTo>
                  <a:pt x="545532" y="89195"/>
                </a:moveTo>
                <a:lnTo>
                  <a:pt x="587343" y="89195"/>
                </a:lnTo>
                <a:lnTo>
                  <a:pt x="587343" y="124061"/>
                </a:lnTo>
                <a:lnTo>
                  <a:pt x="587228" y="124061"/>
                </a:lnTo>
                <a:cubicBezTo>
                  <a:pt x="587228" y="190989"/>
                  <a:pt x="587056" y="257859"/>
                  <a:pt x="587343" y="324787"/>
                </a:cubicBezTo>
                <a:cubicBezTo>
                  <a:pt x="587457" y="352669"/>
                  <a:pt x="567498" y="371104"/>
                  <a:pt x="541403" y="370989"/>
                </a:cubicBezTo>
                <a:cubicBezTo>
                  <a:pt x="453710" y="370646"/>
                  <a:pt x="366018" y="370703"/>
                  <a:pt x="278325" y="370531"/>
                </a:cubicBezTo>
                <a:cubicBezTo>
                  <a:pt x="255441" y="370474"/>
                  <a:pt x="234278" y="353527"/>
                  <a:pt x="233131" y="331027"/>
                </a:cubicBezTo>
                <a:cubicBezTo>
                  <a:pt x="231525" y="299024"/>
                  <a:pt x="232729" y="266905"/>
                  <a:pt x="232729" y="233012"/>
                </a:cubicBezTo>
                <a:lnTo>
                  <a:pt x="272475" y="233012"/>
                </a:lnTo>
                <a:lnTo>
                  <a:pt x="272475" y="330340"/>
                </a:lnTo>
                <a:cubicBezTo>
                  <a:pt x="364010" y="330512"/>
                  <a:pt x="453997" y="330398"/>
                  <a:pt x="545532" y="329997"/>
                </a:cubicBezTo>
                <a:lnTo>
                  <a:pt x="545532" y="124061"/>
                </a:lnTo>
                <a:close/>
                <a:moveTo>
                  <a:pt x="231948" y="89124"/>
                </a:moveTo>
                <a:lnTo>
                  <a:pt x="273793" y="89124"/>
                </a:lnTo>
                <a:lnTo>
                  <a:pt x="273793" y="135062"/>
                </a:lnTo>
                <a:lnTo>
                  <a:pt x="272240" y="135062"/>
                </a:lnTo>
                <a:lnTo>
                  <a:pt x="233571" y="135062"/>
                </a:lnTo>
                <a:lnTo>
                  <a:pt x="231948" y="135062"/>
                </a:lnTo>
                <a:close/>
                <a:moveTo>
                  <a:pt x="409822" y="10232"/>
                </a:moveTo>
                <a:cubicBezTo>
                  <a:pt x="424505" y="10232"/>
                  <a:pt x="436606" y="21455"/>
                  <a:pt x="437925" y="35771"/>
                </a:cubicBezTo>
                <a:lnTo>
                  <a:pt x="447503" y="35771"/>
                </a:lnTo>
                <a:cubicBezTo>
                  <a:pt x="491321" y="35771"/>
                  <a:pt x="535140" y="35771"/>
                  <a:pt x="578958" y="35828"/>
                </a:cubicBezTo>
                <a:cubicBezTo>
                  <a:pt x="583661" y="35828"/>
                  <a:pt x="588650" y="35599"/>
                  <a:pt x="593009" y="37031"/>
                </a:cubicBezTo>
                <a:cubicBezTo>
                  <a:pt x="601326" y="39665"/>
                  <a:pt x="607921" y="50144"/>
                  <a:pt x="607233" y="57874"/>
                </a:cubicBezTo>
                <a:cubicBezTo>
                  <a:pt x="606315" y="67380"/>
                  <a:pt x="597368" y="75912"/>
                  <a:pt x="587159" y="76828"/>
                </a:cubicBezTo>
                <a:cubicBezTo>
                  <a:pt x="584521" y="77057"/>
                  <a:pt x="581883" y="76885"/>
                  <a:pt x="579244" y="76885"/>
                </a:cubicBezTo>
                <a:cubicBezTo>
                  <a:pt x="466774" y="76885"/>
                  <a:pt x="354304" y="76885"/>
                  <a:pt x="241776" y="76885"/>
                </a:cubicBezTo>
                <a:cubicBezTo>
                  <a:pt x="239137" y="76885"/>
                  <a:pt x="236499" y="77057"/>
                  <a:pt x="233861" y="76828"/>
                </a:cubicBezTo>
                <a:cubicBezTo>
                  <a:pt x="223078" y="75740"/>
                  <a:pt x="213156" y="66120"/>
                  <a:pt x="212984" y="56672"/>
                </a:cubicBezTo>
                <a:cubicBezTo>
                  <a:pt x="212755" y="47166"/>
                  <a:pt x="222448" y="37088"/>
                  <a:pt x="233287" y="35943"/>
                </a:cubicBezTo>
                <a:cubicBezTo>
                  <a:pt x="236958" y="35542"/>
                  <a:pt x="240686" y="35771"/>
                  <a:pt x="244357" y="35771"/>
                </a:cubicBezTo>
                <a:cubicBezTo>
                  <a:pt x="286626" y="35771"/>
                  <a:pt x="328839" y="35771"/>
                  <a:pt x="371108" y="35771"/>
                </a:cubicBezTo>
                <a:lnTo>
                  <a:pt x="381661" y="35771"/>
                </a:lnTo>
                <a:cubicBezTo>
                  <a:pt x="382981" y="21455"/>
                  <a:pt x="395082" y="10232"/>
                  <a:pt x="409822" y="10232"/>
                </a:cubicBezTo>
                <a:close/>
                <a:moveTo>
                  <a:pt x="114034" y="0"/>
                </a:moveTo>
                <a:cubicBezTo>
                  <a:pt x="151642" y="0"/>
                  <a:pt x="182130" y="30440"/>
                  <a:pt x="182130" y="67990"/>
                </a:cubicBezTo>
                <a:cubicBezTo>
                  <a:pt x="182130" y="105540"/>
                  <a:pt x="151642" y="135980"/>
                  <a:pt x="114034" y="135980"/>
                </a:cubicBezTo>
                <a:cubicBezTo>
                  <a:pt x="76426" y="135980"/>
                  <a:pt x="45938" y="105540"/>
                  <a:pt x="45938" y="67990"/>
                </a:cubicBezTo>
                <a:cubicBezTo>
                  <a:pt x="45938" y="30440"/>
                  <a:pt x="76426" y="0"/>
                  <a:pt x="114034" y="0"/>
                </a:cubicBezTo>
                <a:close/>
              </a:path>
            </a:pathLst>
          </a:custGeom>
          <a:solidFill>
            <a:srgbClr val="3F3B3A"/>
          </a:solidFill>
          <a:ln w="12700" cap="flat">
            <a:noFill/>
            <a:miter lim="400000"/>
          </a:ln>
          <a:effectLst/>
        </p:spPr>
        <p:txBody>
          <a:bodyPr wrap="square" lIns="91439" tIns="91439" rIns="91439" bIns="91439" numCol="1"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latin typeface="思源黑体 CN Medium" panose="020B0600000000000000" pitchFamily="34" charset="-122"/>
              <a:ea typeface="思源黑体 CN Medium" panose="020B0600000000000000" pitchFamily="34" charset="-122"/>
            </a:endParaRPr>
          </a:p>
        </p:txBody>
      </p:sp>
    </p:spTree>
    <p:extLst>
      <p:ext uri="{BB962C8B-B14F-4D97-AF65-F5344CB8AC3E}">
        <p14:creationId xmlns:p14="http://schemas.microsoft.com/office/powerpoint/2010/main" val="163577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AF028629-CDE7-3B2D-A431-D7E26E4C61FA}"/>
              </a:ext>
            </a:extLst>
          </p:cNvPr>
          <p:cNvGrpSpPr/>
          <p:nvPr/>
        </p:nvGrpSpPr>
        <p:grpSpPr>
          <a:xfrm>
            <a:off x="0" y="-89452"/>
            <a:ext cx="11974460" cy="812800"/>
            <a:chOff x="217540" y="1"/>
            <a:chExt cx="11974460" cy="812800"/>
          </a:xfrm>
        </p:grpSpPr>
        <p:sp>
          <p:nvSpPr>
            <p:cNvPr id="5" name="PA-矩形 7">
              <a:extLst>
                <a:ext uri="{FF2B5EF4-FFF2-40B4-BE49-F238E27FC236}">
                  <a16:creationId xmlns:a16="http://schemas.microsoft.com/office/drawing/2014/main" id="{E2653161-3673-1EF1-6E45-42E1AB739C9C}"/>
                </a:ext>
              </a:extLst>
            </p:cNvPr>
            <p:cNvSpPr/>
            <p:nvPr>
              <p:custDataLst>
                <p:tags r:id="rId1"/>
              </p:custDataLst>
            </p:nvPr>
          </p:nvSpPr>
          <p:spPr>
            <a:xfrm>
              <a:off x="919706" y="43194"/>
              <a:ext cx="2800767" cy="461665"/>
            </a:xfrm>
            <a:prstGeom prst="rect">
              <a:avLst/>
            </a:prstGeom>
          </p:spPr>
          <p:txBody>
            <a:bodyPr wrap="none">
              <a:spAutoFit/>
            </a:bodyPr>
            <a:lstStyle/>
            <a:p>
              <a:r>
                <a:rPr lang="zh-CN" altLang="en-US" sz="2400" dirty="0">
                  <a:solidFill>
                    <a:srgbClr val="201F42"/>
                  </a:solidFill>
                  <a:latin typeface="黑体" panose="02010609060101010101" pitchFamily="49" charset="-122"/>
                  <a:ea typeface="黑体" panose="02010609060101010101" pitchFamily="49" charset="-122"/>
                </a:rPr>
                <a:t>方法</a:t>
              </a:r>
              <a:r>
                <a:rPr lang="en-US" altLang="zh-CN" sz="2400" dirty="0">
                  <a:solidFill>
                    <a:srgbClr val="201F42"/>
                  </a:solidFill>
                  <a:latin typeface="黑体" panose="02010609060101010101" pitchFamily="49" charset="-122"/>
                  <a:ea typeface="黑体" panose="02010609060101010101" pitchFamily="49" charset="-122"/>
                </a:rPr>
                <a:t>-</a:t>
              </a:r>
              <a:r>
                <a:rPr lang="zh-CN" altLang="en-US" sz="2400" dirty="0">
                  <a:solidFill>
                    <a:srgbClr val="201F42"/>
                  </a:solidFill>
                  <a:latin typeface="黑体" panose="02010609060101010101" pitchFamily="49" charset="-122"/>
                  <a:ea typeface="黑体" panose="02010609060101010101" pitchFamily="49" charset="-122"/>
                </a:rPr>
                <a:t>参与者与程序</a:t>
              </a:r>
            </a:p>
          </p:txBody>
        </p:sp>
        <p:sp>
          <p:nvSpPr>
            <p:cNvPr id="6" name="PA-矩形 8">
              <a:extLst>
                <a:ext uri="{FF2B5EF4-FFF2-40B4-BE49-F238E27FC236}">
                  <a16:creationId xmlns:a16="http://schemas.microsoft.com/office/drawing/2014/main" id="{1DC72865-7443-80E1-8B70-F1430BB59010}"/>
                </a:ext>
              </a:extLst>
            </p:cNvPr>
            <p:cNvSpPr/>
            <p:nvPr>
              <p:custDataLst>
                <p:tags r:id="rId2"/>
              </p:custDataLst>
            </p:nvPr>
          </p:nvSpPr>
          <p:spPr>
            <a:xfrm>
              <a:off x="948280" y="521044"/>
              <a:ext cx="4571011" cy="286297"/>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tx1">
                      <a:lumMod val="75000"/>
                      <a:lumOff val="25000"/>
                    </a:schemeClr>
                  </a:solidFill>
                  <a:latin typeface="Times New Roman" panose="02020603050405020304" pitchFamily="18" charset="0"/>
                  <a:ea typeface="思源黑体 CN Medium" panose="020B0600000000000000" pitchFamily="34" charset="-122"/>
                  <a:cs typeface="Times New Roman" panose="02020603050405020304" pitchFamily="18" charset="0"/>
                </a:rPr>
                <a:t>METHOD</a:t>
              </a:r>
            </a:p>
          </p:txBody>
        </p:sp>
        <p:grpSp>
          <p:nvGrpSpPr>
            <p:cNvPr id="7" name="组合 6">
              <a:extLst>
                <a:ext uri="{FF2B5EF4-FFF2-40B4-BE49-F238E27FC236}">
                  <a16:creationId xmlns:a16="http://schemas.microsoft.com/office/drawing/2014/main" id="{B9A53ABA-E77C-1610-2ED1-AB8837D8573B}"/>
                </a:ext>
              </a:extLst>
            </p:cNvPr>
            <p:cNvGrpSpPr/>
            <p:nvPr/>
          </p:nvGrpSpPr>
          <p:grpSpPr>
            <a:xfrm>
              <a:off x="217540" y="1"/>
              <a:ext cx="730741" cy="812800"/>
              <a:chOff x="117754" y="1"/>
              <a:chExt cx="730741" cy="812800"/>
            </a:xfrm>
          </p:grpSpPr>
          <p:sp>
            <p:nvSpPr>
              <p:cNvPr id="9" name="矩形 8">
                <a:extLst>
                  <a:ext uri="{FF2B5EF4-FFF2-40B4-BE49-F238E27FC236}">
                    <a16:creationId xmlns:a16="http://schemas.microsoft.com/office/drawing/2014/main" id="{0D2C7415-86A2-2B16-3712-5C550489A1D6}"/>
                  </a:ext>
                </a:extLst>
              </p:cNvPr>
              <p:cNvSpPr/>
              <p:nvPr/>
            </p:nvSpPr>
            <p:spPr>
              <a:xfrm>
                <a:off x="120575" y="1"/>
                <a:ext cx="699345" cy="812800"/>
              </a:xfrm>
              <a:prstGeom prst="rect">
                <a:avLst/>
              </a:prstGeom>
              <a:solidFill>
                <a:srgbClr val="C1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思源黑体 CN Medium" panose="020B0600000000000000" pitchFamily="34" charset="-122"/>
                  <a:ea typeface="思源黑体 CN Medium" panose="020B0600000000000000" pitchFamily="34" charset="-122"/>
                </a:endParaRPr>
              </a:p>
            </p:txBody>
          </p:sp>
          <p:sp>
            <p:nvSpPr>
              <p:cNvPr id="10" name="文本框 9">
                <a:extLst>
                  <a:ext uri="{FF2B5EF4-FFF2-40B4-BE49-F238E27FC236}">
                    <a16:creationId xmlns:a16="http://schemas.microsoft.com/office/drawing/2014/main" id="{5A46D496-1369-D5A0-7036-528B23FA6232}"/>
                  </a:ext>
                </a:extLst>
              </p:cNvPr>
              <p:cNvSpPr txBox="1"/>
              <p:nvPr/>
            </p:nvSpPr>
            <p:spPr>
              <a:xfrm>
                <a:off x="117754" y="51021"/>
                <a:ext cx="730741" cy="705450"/>
              </a:xfrm>
              <a:prstGeom prst="rect">
                <a:avLst/>
              </a:prstGeom>
              <a:noFill/>
            </p:spPr>
            <p:txBody>
              <a:bodyPr wrap="square" rtlCol="0">
                <a:spAutoFit/>
                <a:scene3d>
                  <a:camera prst="orthographicFront"/>
                  <a:lightRig rig="threePt" dir="t"/>
                </a:scene3d>
                <a:sp3d contourW="12700"/>
              </a:bodyPr>
              <a:lstStyle>
                <a:defPPr>
                  <a:defRPr lang="en-US"/>
                </a:defPPr>
                <a:lvl1pPr>
                  <a:lnSpc>
                    <a:spcPct val="114000"/>
                  </a:lnSpc>
                  <a:defRPr sz="1000" spc="300">
                    <a:solidFill>
                      <a:srgbClr val="C0A984"/>
                    </a:solidFill>
                    <a:latin typeface="Century Gothic" panose="020B0502020202020204" pitchFamily="34" charset="0"/>
                    <a:ea typeface="+mj-ea"/>
                  </a:defRPr>
                </a:lvl1pPr>
              </a:lstStyle>
              <a:p>
                <a:pPr algn="ctr"/>
                <a:r>
                  <a:rPr lang="en-US" altLang="zh-CN" sz="2400" dirty="0">
                    <a:solidFill>
                      <a:schemeClr val="bg1"/>
                    </a:solidFill>
                    <a:latin typeface="黑体" panose="02010609060101010101" pitchFamily="49" charset="-122"/>
                    <a:ea typeface="黑体" panose="02010609060101010101" pitchFamily="49" charset="-122"/>
                  </a:rPr>
                  <a:t>04</a:t>
                </a:r>
                <a:endParaRPr lang="zh-CN" altLang="en-US" sz="2400" dirty="0">
                  <a:solidFill>
                    <a:schemeClr val="bg1"/>
                  </a:solidFill>
                  <a:latin typeface="黑体" panose="02010609060101010101" pitchFamily="49" charset="-122"/>
                  <a:ea typeface="黑体" panose="02010609060101010101" pitchFamily="49" charset="-122"/>
                </a:endParaRPr>
              </a:p>
              <a:p>
                <a:pPr algn="ctr"/>
                <a:r>
                  <a:rPr lang="en-US" altLang="zh-CN" sz="1200" dirty="0">
                    <a:solidFill>
                      <a:schemeClr val="bg1"/>
                    </a:solidFill>
                    <a:latin typeface="黑体" panose="02010609060101010101" pitchFamily="49" charset="-122"/>
                    <a:ea typeface="黑体" panose="02010609060101010101" pitchFamily="49" charset="-122"/>
                  </a:rPr>
                  <a:t>PART</a:t>
                </a:r>
              </a:p>
            </p:txBody>
          </p:sp>
        </p:grpSp>
        <p:cxnSp>
          <p:nvCxnSpPr>
            <p:cNvPr id="8" name="直接连接符 7">
              <a:extLst>
                <a:ext uri="{FF2B5EF4-FFF2-40B4-BE49-F238E27FC236}">
                  <a16:creationId xmlns:a16="http://schemas.microsoft.com/office/drawing/2014/main" id="{4A3AC1BA-24B9-FC7A-D1BA-8CFCD478D0AC}"/>
                </a:ext>
              </a:extLst>
            </p:cNvPr>
            <p:cNvCxnSpPr>
              <a:cxnSpLocks/>
            </p:cNvCxnSpPr>
            <p:nvPr/>
          </p:nvCxnSpPr>
          <p:spPr>
            <a:xfrm>
              <a:off x="855194" y="497032"/>
              <a:ext cx="11336806" cy="98670"/>
            </a:xfrm>
            <a:prstGeom prst="line">
              <a:avLst/>
            </a:prstGeom>
            <a:ln w="28575">
              <a:solidFill>
                <a:srgbClr val="C10000"/>
              </a:solidFill>
            </a:ln>
          </p:spPr>
          <p:style>
            <a:lnRef idx="1">
              <a:schemeClr val="accent1"/>
            </a:lnRef>
            <a:fillRef idx="0">
              <a:schemeClr val="accent1"/>
            </a:fillRef>
            <a:effectRef idx="0">
              <a:schemeClr val="accent1"/>
            </a:effectRef>
            <a:fontRef idx="minor">
              <a:schemeClr val="tx1"/>
            </a:fontRef>
          </p:style>
        </p:cxnSp>
      </p:grpSp>
      <p:sp>
        <p:nvSpPr>
          <p:cNvPr id="11" name="文本框 10">
            <a:extLst>
              <a:ext uri="{FF2B5EF4-FFF2-40B4-BE49-F238E27FC236}">
                <a16:creationId xmlns:a16="http://schemas.microsoft.com/office/drawing/2014/main" id="{83C1DB8A-1B09-142D-1A79-5467AA236EAF}"/>
              </a:ext>
            </a:extLst>
          </p:cNvPr>
          <p:cNvSpPr txBox="1"/>
          <p:nvPr/>
        </p:nvSpPr>
        <p:spPr>
          <a:xfrm>
            <a:off x="855194" y="1039917"/>
            <a:ext cx="11171154" cy="4944623"/>
          </a:xfrm>
          <a:prstGeom prst="rect">
            <a:avLst/>
          </a:prstGeom>
          <a:noFill/>
        </p:spPr>
        <p:txBody>
          <a:bodyPr wrap="square" rtlCol="0">
            <a:spAutoFit/>
          </a:bodyPr>
          <a:lstStyle>
            <a:defPPr>
              <a:defRPr lang="zh-CN"/>
            </a:defPPr>
            <a:lvl1pPr>
              <a:defRPr sz="3600">
                <a:solidFill>
                  <a:schemeClr val="tx1">
                    <a:lumMod val="85000"/>
                    <a:lumOff val="15000"/>
                  </a:schemeClr>
                </a:solidFill>
                <a:latin typeface="+mj-ea"/>
                <a:ea typeface="+mj-ea"/>
              </a:defRPr>
            </a:lvl1pPr>
          </a:lstStyle>
          <a:p>
            <a:pPr marL="342900" indent="-342900">
              <a:lnSpc>
                <a:spcPct val="150000"/>
              </a:lnSpc>
              <a:spcBef>
                <a:spcPts val="1200"/>
              </a:spcBef>
              <a:buFont typeface="Arial" panose="020B0604020202020204" pitchFamily="34" charset="0"/>
              <a:buChar char="•"/>
            </a:pPr>
            <a:r>
              <a:rPr lang="en-US" altLang="zh-CN" sz="2000" dirty="0">
                <a:latin typeface="+mj-lt"/>
                <a:ea typeface="宋体" panose="02010600030101010101" pitchFamily="2" charset="-122"/>
              </a:rPr>
              <a:t>Experiment 1 involved a 2 (types of </a:t>
            </a:r>
            <a:r>
              <a:rPr lang="en-US" altLang="zh-CN" sz="2000" dirty="0">
                <a:solidFill>
                  <a:srgbClr val="FF0000"/>
                </a:solidFill>
                <a:latin typeface="+mj-lt"/>
                <a:ea typeface="宋体" panose="02010600030101010101" pitchFamily="2" charset="-122"/>
              </a:rPr>
              <a:t>contextual aesthetic value</a:t>
            </a:r>
            <a:r>
              <a:rPr lang="en-US" altLang="zh-CN" sz="2000" dirty="0">
                <a:latin typeface="+mj-lt"/>
                <a:ea typeface="宋体" panose="02010600030101010101" pitchFamily="2" charset="-122"/>
              </a:rPr>
              <a:t>: </a:t>
            </a:r>
            <a:r>
              <a:rPr lang="en-US" altLang="zh-CN" sz="2000" b="1" dirty="0">
                <a:latin typeface="+mj-lt"/>
                <a:ea typeface="宋体" panose="02010600030101010101" pitchFamily="2" charset="-122"/>
              </a:rPr>
              <a:t>high</a:t>
            </a:r>
            <a:r>
              <a:rPr lang="en-US" altLang="zh-CN" sz="2000" dirty="0">
                <a:latin typeface="+mj-lt"/>
                <a:ea typeface="宋体" panose="02010600030101010101" pitchFamily="2" charset="-122"/>
              </a:rPr>
              <a:t> vs. </a:t>
            </a:r>
            <a:r>
              <a:rPr lang="en-US" altLang="zh-CN" sz="2000" b="1" dirty="0">
                <a:latin typeface="+mj-lt"/>
                <a:ea typeface="宋体" panose="02010600030101010101" pitchFamily="2" charset="-122"/>
              </a:rPr>
              <a:t>low</a:t>
            </a:r>
            <a:r>
              <a:rPr lang="en-US" altLang="zh-CN" sz="2000" dirty="0">
                <a:latin typeface="+mj-lt"/>
                <a:ea typeface="宋体" panose="02010600030101010101" pitchFamily="2" charset="-122"/>
              </a:rPr>
              <a:t>) × 2 (types of behavioral scene drawings: </a:t>
            </a:r>
            <a:r>
              <a:rPr lang="en-US" altLang="zh-CN" sz="2000" b="1" dirty="0">
                <a:latin typeface="+mj-lt"/>
                <a:ea typeface="宋体" panose="02010600030101010101" pitchFamily="2" charset="-122"/>
              </a:rPr>
              <a:t>moral</a:t>
            </a:r>
            <a:r>
              <a:rPr lang="en-US" altLang="zh-CN" sz="2000" dirty="0">
                <a:latin typeface="+mj-lt"/>
                <a:ea typeface="宋体" panose="02010600030101010101" pitchFamily="2" charset="-122"/>
              </a:rPr>
              <a:t> vs. </a:t>
            </a:r>
            <a:r>
              <a:rPr lang="en-US" altLang="zh-CN" sz="2000" b="1" dirty="0">
                <a:latin typeface="+mj-lt"/>
                <a:ea typeface="宋体" panose="02010600030101010101" pitchFamily="2" charset="-122"/>
              </a:rPr>
              <a:t>immoral</a:t>
            </a:r>
            <a:r>
              <a:rPr lang="en-US" altLang="zh-CN" sz="2000" dirty="0">
                <a:latin typeface="+mj-lt"/>
                <a:ea typeface="宋体" panose="02010600030101010101" pitchFamily="2" charset="-122"/>
              </a:rPr>
              <a:t>) within-subject experimental design. Participants were instructed to identify the moral information of an behavior based on the context of its aesthetic value. The </a:t>
            </a:r>
            <a:r>
              <a:rPr lang="en-US" altLang="zh-CN" sz="2000" dirty="0">
                <a:solidFill>
                  <a:srgbClr val="FF0000"/>
                </a:solidFill>
                <a:latin typeface="+mj-lt"/>
                <a:ea typeface="宋体" panose="02010600030101010101" pitchFamily="2" charset="-122"/>
              </a:rPr>
              <a:t>dependent variables </a:t>
            </a:r>
            <a:r>
              <a:rPr lang="en-US" altLang="zh-CN" sz="2000" dirty="0">
                <a:latin typeface="+mj-lt"/>
                <a:ea typeface="宋体" panose="02010600030101010101" pitchFamily="2" charset="-122"/>
              </a:rPr>
              <a:t>were the reaction time and the correct accuracy rate (ACC).</a:t>
            </a:r>
          </a:p>
          <a:p>
            <a:pPr marL="342900" indent="-342900">
              <a:lnSpc>
                <a:spcPct val="150000"/>
              </a:lnSpc>
              <a:spcBef>
                <a:spcPts val="1200"/>
              </a:spcBef>
              <a:buFont typeface="Arial" panose="020B0604020202020204" pitchFamily="34" charset="0"/>
              <a:buChar char="•"/>
            </a:pPr>
            <a:endParaRPr lang="en-US" altLang="zh-CN" sz="2000" dirty="0">
              <a:latin typeface="+mj-lt"/>
              <a:ea typeface="宋体" panose="02010600030101010101" pitchFamily="2" charset="-122"/>
            </a:endParaRPr>
          </a:p>
          <a:p>
            <a:pPr marL="342900" indent="-342900">
              <a:lnSpc>
                <a:spcPct val="150000"/>
              </a:lnSpc>
              <a:spcBef>
                <a:spcPts val="1200"/>
              </a:spcBef>
              <a:buFont typeface="Arial" panose="020B0604020202020204" pitchFamily="34" charset="0"/>
              <a:buChar char="•"/>
            </a:pPr>
            <a:r>
              <a:rPr lang="en-US" altLang="zh-CN" sz="2000" dirty="0">
                <a:latin typeface="+mj-lt"/>
                <a:ea typeface="宋体" panose="02010600030101010101" pitchFamily="2" charset="-122"/>
              </a:rPr>
              <a:t>Participants were 32 college students between the ages 18–30 years (M = 21.6; SD = 0.98). Seventeen participants were identified as female and 15 as male. Using G* Power 3.1, this sample size resulted in an estimated power of (1-β = 0.92) with an effect size (d = 0.26).</a:t>
            </a:r>
          </a:p>
        </p:txBody>
      </p:sp>
    </p:spTree>
    <p:extLst>
      <p:ext uri="{BB962C8B-B14F-4D97-AF65-F5344CB8AC3E}">
        <p14:creationId xmlns:p14="http://schemas.microsoft.com/office/powerpoint/2010/main" val="2085954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F2ABACAB-7843-E089-62C4-F16C1AAC788D}"/>
              </a:ext>
            </a:extLst>
          </p:cNvPr>
          <p:cNvSpPr>
            <a:spLocks noGrp="1"/>
          </p:cNvSpPr>
          <p:nvPr>
            <p:ph idx="1"/>
          </p:nvPr>
        </p:nvSpPr>
        <p:spPr>
          <a:xfrm>
            <a:off x="2012742" y="848016"/>
            <a:ext cx="8915400" cy="5966791"/>
          </a:xfrm>
        </p:spPr>
        <p:txBody>
          <a:bodyPr>
            <a:normAutofit/>
          </a:bodyPr>
          <a:lstStyle/>
          <a:p>
            <a:r>
              <a:rPr lang="en-US" altLang="zh-CN" sz="2200" dirty="0"/>
              <a:t> Twelve university students (4 males, 26.33 ± 4.27 years old) were re-recruited for Experiment 1b to evaluate the semantic ambiguity of the </a:t>
            </a:r>
            <a:r>
              <a:rPr lang="en-US" altLang="zh-CN" sz="2200" dirty="0">
                <a:solidFill>
                  <a:srgbClr val="FF0000"/>
                </a:solidFill>
              </a:rPr>
              <a:t>ambiguous material </a:t>
            </a:r>
            <a:r>
              <a:rPr lang="en-US" altLang="zh-CN" sz="2200" dirty="0"/>
              <a:t>on a 7-point scale, with 1 representing very ambiguous and 7 representing very clear, and larger numbers showing a clearer meaning of the picture. It was determined that semantic ambiguity </a:t>
            </a:r>
            <a:r>
              <a:rPr lang="en-US" altLang="zh-CN" sz="2200" dirty="0">
                <a:solidFill>
                  <a:srgbClr val="FF0000"/>
                </a:solidFill>
              </a:rPr>
              <a:t>did not differ significantly </a:t>
            </a:r>
            <a:r>
              <a:rPr lang="en-US" altLang="zh-CN" sz="2200" dirty="0"/>
              <a:t>between the two groups of material, [t(11) = 1.70, p &gt; .05; moral behavior: 3.30 ± 1.42, immoral behavior: 3.08 ± 1.54], indicating that the semantic ambiguity of the images was at a moderate level. </a:t>
            </a:r>
            <a:endParaRPr lang="en-US" altLang="zh-CN" sz="2000" dirty="0"/>
          </a:p>
          <a:p>
            <a:pPr marL="0" indent="0">
              <a:buNone/>
            </a:pPr>
            <a:endParaRPr lang="en-US" altLang="zh-CN" sz="2000" dirty="0"/>
          </a:p>
          <a:p>
            <a:r>
              <a:rPr lang="en-US" altLang="zh-CN" sz="2000" dirty="0">
                <a:solidFill>
                  <a:schemeClr val="tx1"/>
                </a:solidFill>
              </a:rPr>
              <a:t>A fixation target was initially presented for 500 </a:t>
            </a:r>
            <a:r>
              <a:rPr lang="en-US" altLang="zh-CN" sz="2000" dirty="0" err="1">
                <a:solidFill>
                  <a:schemeClr val="tx1"/>
                </a:solidFill>
              </a:rPr>
              <a:t>ms</a:t>
            </a:r>
            <a:r>
              <a:rPr lang="en-US" altLang="zh-CN" sz="2000" dirty="0">
                <a:solidFill>
                  <a:schemeClr val="tx1"/>
                </a:solidFill>
              </a:rPr>
              <a:t>, followed by a merged image of the context and a ambiguous behavior. All the images appeared arbitrarily. The participant was required to swiftly determine whether the ambiguous behavioral image was moral (“F” key) or immoral (“J” key) </a:t>
            </a:r>
            <a:endParaRPr lang="zh-CN" altLang="en-US" sz="2000" dirty="0">
              <a:solidFill>
                <a:schemeClr val="tx1"/>
              </a:solidFill>
            </a:endParaRPr>
          </a:p>
        </p:txBody>
      </p:sp>
      <p:grpSp>
        <p:nvGrpSpPr>
          <p:cNvPr id="6" name="组合 5">
            <a:extLst>
              <a:ext uri="{FF2B5EF4-FFF2-40B4-BE49-F238E27FC236}">
                <a16:creationId xmlns:a16="http://schemas.microsoft.com/office/drawing/2014/main" id="{28999DDB-62D3-7F03-6E7E-3D80058DFBF3}"/>
              </a:ext>
            </a:extLst>
          </p:cNvPr>
          <p:cNvGrpSpPr/>
          <p:nvPr/>
        </p:nvGrpSpPr>
        <p:grpSpPr>
          <a:xfrm>
            <a:off x="0" y="-99392"/>
            <a:ext cx="11974460" cy="812800"/>
            <a:chOff x="217540" y="1"/>
            <a:chExt cx="11974460" cy="812800"/>
          </a:xfrm>
        </p:grpSpPr>
        <p:sp>
          <p:nvSpPr>
            <p:cNvPr id="7" name="PA-矩形 7">
              <a:extLst>
                <a:ext uri="{FF2B5EF4-FFF2-40B4-BE49-F238E27FC236}">
                  <a16:creationId xmlns:a16="http://schemas.microsoft.com/office/drawing/2014/main" id="{04F987E4-A2AD-866A-2D37-7A1E83901132}"/>
                </a:ext>
              </a:extLst>
            </p:cNvPr>
            <p:cNvSpPr/>
            <p:nvPr>
              <p:custDataLst>
                <p:tags r:id="rId1"/>
              </p:custDataLst>
            </p:nvPr>
          </p:nvSpPr>
          <p:spPr>
            <a:xfrm>
              <a:off x="919706" y="43194"/>
              <a:ext cx="2800767" cy="461665"/>
            </a:xfrm>
            <a:prstGeom prst="rect">
              <a:avLst/>
            </a:prstGeom>
          </p:spPr>
          <p:txBody>
            <a:bodyPr wrap="none">
              <a:spAutoFit/>
            </a:bodyPr>
            <a:lstStyle/>
            <a:p>
              <a:r>
                <a:rPr lang="zh-CN" altLang="en-US" sz="2400" dirty="0">
                  <a:solidFill>
                    <a:srgbClr val="201F42"/>
                  </a:solidFill>
                  <a:latin typeface="黑体" panose="02010609060101010101" pitchFamily="49" charset="-122"/>
                  <a:ea typeface="黑体" panose="02010609060101010101" pitchFamily="49" charset="-122"/>
                </a:rPr>
                <a:t>方法</a:t>
              </a:r>
              <a:r>
                <a:rPr lang="en-US" altLang="zh-CN" sz="2400" dirty="0">
                  <a:solidFill>
                    <a:srgbClr val="201F42"/>
                  </a:solidFill>
                  <a:latin typeface="黑体" panose="02010609060101010101" pitchFamily="49" charset="-122"/>
                  <a:ea typeface="黑体" panose="02010609060101010101" pitchFamily="49" charset="-122"/>
                </a:rPr>
                <a:t>-</a:t>
              </a:r>
              <a:r>
                <a:rPr lang="zh-CN" altLang="en-US" sz="2400" dirty="0">
                  <a:solidFill>
                    <a:srgbClr val="201F42"/>
                  </a:solidFill>
                  <a:latin typeface="黑体" panose="02010609060101010101" pitchFamily="49" charset="-122"/>
                  <a:ea typeface="黑体" panose="02010609060101010101" pitchFamily="49" charset="-122"/>
                </a:rPr>
                <a:t>参与者与程序</a:t>
              </a:r>
            </a:p>
          </p:txBody>
        </p:sp>
        <p:sp>
          <p:nvSpPr>
            <p:cNvPr id="8" name="PA-矩形 8">
              <a:extLst>
                <a:ext uri="{FF2B5EF4-FFF2-40B4-BE49-F238E27FC236}">
                  <a16:creationId xmlns:a16="http://schemas.microsoft.com/office/drawing/2014/main" id="{D1789D5D-B3C7-DBFE-D058-5912EE80EC6A}"/>
                </a:ext>
              </a:extLst>
            </p:cNvPr>
            <p:cNvSpPr/>
            <p:nvPr>
              <p:custDataLst>
                <p:tags r:id="rId2"/>
              </p:custDataLst>
            </p:nvPr>
          </p:nvSpPr>
          <p:spPr>
            <a:xfrm>
              <a:off x="948280" y="521044"/>
              <a:ext cx="4571011" cy="286297"/>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tx1">
                      <a:lumMod val="75000"/>
                      <a:lumOff val="25000"/>
                    </a:schemeClr>
                  </a:solidFill>
                  <a:latin typeface="Times New Roman" panose="02020603050405020304" pitchFamily="18" charset="0"/>
                  <a:ea typeface="思源黑体 CN Medium" panose="020B0600000000000000" pitchFamily="34" charset="-122"/>
                  <a:cs typeface="Times New Roman" panose="02020603050405020304" pitchFamily="18" charset="0"/>
                </a:rPr>
                <a:t>METHOD</a:t>
              </a:r>
            </a:p>
          </p:txBody>
        </p:sp>
        <p:grpSp>
          <p:nvGrpSpPr>
            <p:cNvPr id="9" name="组合 8">
              <a:extLst>
                <a:ext uri="{FF2B5EF4-FFF2-40B4-BE49-F238E27FC236}">
                  <a16:creationId xmlns:a16="http://schemas.microsoft.com/office/drawing/2014/main" id="{4FD97A70-83A8-8932-2FBA-3C3FEEE1EF95}"/>
                </a:ext>
              </a:extLst>
            </p:cNvPr>
            <p:cNvGrpSpPr/>
            <p:nvPr/>
          </p:nvGrpSpPr>
          <p:grpSpPr>
            <a:xfrm>
              <a:off x="217540" y="1"/>
              <a:ext cx="730741" cy="812800"/>
              <a:chOff x="117754" y="1"/>
              <a:chExt cx="730741" cy="812800"/>
            </a:xfrm>
          </p:grpSpPr>
          <p:sp>
            <p:nvSpPr>
              <p:cNvPr id="11" name="矩形 10">
                <a:extLst>
                  <a:ext uri="{FF2B5EF4-FFF2-40B4-BE49-F238E27FC236}">
                    <a16:creationId xmlns:a16="http://schemas.microsoft.com/office/drawing/2014/main" id="{7AA1606F-0A56-F7A4-AD01-DA3F2BD69302}"/>
                  </a:ext>
                </a:extLst>
              </p:cNvPr>
              <p:cNvSpPr/>
              <p:nvPr/>
            </p:nvSpPr>
            <p:spPr>
              <a:xfrm>
                <a:off x="120575" y="1"/>
                <a:ext cx="699345" cy="812800"/>
              </a:xfrm>
              <a:prstGeom prst="rect">
                <a:avLst/>
              </a:prstGeom>
              <a:solidFill>
                <a:srgbClr val="C1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思源黑体 CN Medium" panose="020B0600000000000000" pitchFamily="34" charset="-122"/>
                  <a:ea typeface="思源黑体 CN Medium" panose="020B0600000000000000" pitchFamily="34" charset="-122"/>
                </a:endParaRPr>
              </a:p>
            </p:txBody>
          </p:sp>
          <p:sp>
            <p:nvSpPr>
              <p:cNvPr id="12" name="文本框 11">
                <a:extLst>
                  <a:ext uri="{FF2B5EF4-FFF2-40B4-BE49-F238E27FC236}">
                    <a16:creationId xmlns:a16="http://schemas.microsoft.com/office/drawing/2014/main" id="{04CC2F43-4757-F15A-0CE3-180951A3CF34}"/>
                  </a:ext>
                </a:extLst>
              </p:cNvPr>
              <p:cNvSpPr txBox="1"/>
              <p:nvPr/>
            </p:nvSpPr>
            <p:spPr>
              <a:xfrm>
                <a:off x="117754" y="51021"/>
                <a:ext cx="730741" cy="705450"/>
              </a:xfrm>
              <a:prstGeom prst="rect">
                <a:avLst/>
              </a:prstGeom>
              <a:noFill/>
            </p:spPr>
            <p:txBody>
              <a:bodyPr wrap="square" rtlCol="0">
                <a:spAutoFit/>
                <a:scene3d>
                  <a:camera prst="orthographicFront"/>
                  <a:lightRig rig="threePt" dir="t"/>
                </a:scene3d>
                <a:sp3d contourW="12700"/>
              </a:bodyPr>
              <a:lstStyle>
                <a:defPPr>
                  <a:defRPr lang="en-US"/>
                </a:defPPr>
                <a:lvl1pPr>
                  <a:lnSpc>
                    <a:spcPct val="114000"/>
                  </a:lnSpc>
                  <a:defRPr sz="1000" spc="300">
                    <a:solidFill>
                      <a:srgbClr val="C0A984"/>
                    </a:solidFill>
                    <a:latin typeface="Century Gothic" panose="020B0502020202020204" pitchFamily="34" charset="0"/>
                    <a:ea typeface="+mj-ea"/>
                  </a:defRPr>
                </a:lvl1pPr>
              </a:lstStyle>
              <a:p>
                <a:pPr algn="ctr"/>
                <a:r>
                  <a:rPr lang="en-US" altLang="zh-CN" sz="2400" dirty="0">
                    <a:solidFill>
                      <a:schemeClr val="bg1"/>
                    </a:solidFill>
                    <a:latin typeface="黑体" panose="02010609060101010101" pitchFamily="49" charset="-122"/>
                    <a:ea typeface="黑体" panose="02010609060101010101" pitchFamily="49" charset="-122"/>
                  </a:rPr>
                  <a:t>04</a:t>
                </a:r>
                <a:endParaRPr lang="zh-CN" altLang="en-US" sz="2400" dirty="0">
                  <a:solidFill>
                    <a:schemeClr val="bg1"/>
                  </a:solidFill>
                  <a:latin typeface="黑体" panose="02010609060101010101" pitchFamily="49" charset="-122"/>
                  <a:ea typeface="黑体" panose="02010609060101010101" pitchFamily="49" charset="-122"/>
                </a:endParaRPr>
              </a:p>
              <a:p>
                <a:pPr algn="ctr"/>
                <a:r>
                  <a:rPr lang="en-US" altLang="zh-CN" sz="1200" dirty="0">
                    <a:solidFill>
                      <a:schemeClr val="bg1"/>
                    </a:solidFill>
                    <a:latin typeface="黑体" panose="02010609060101010101" pitchFamily="49" charset="-122"/>
                    <a:ea typeface="黑体" panose="02010609060101010101" pitchFamily="49" charset="-122"/>
                  </a:rPr>
                  <a:t>PART</a:t>
                </a:r>
              </a:p>
            </p:txBody>
          </p:sp>
        </p:grpSp>
        <p:cxnSp>
          <p:nvCxnSpPr>
            <p:cNvPr id="10" name="直接连接符 9">
              <a:extLst>
                <a:ext uri="{FF2B5EF4-FFF2-40B4-BE49-F238E27FC236}">
                  <a16:creationId xmlns:a16="http://schemas.microsoft.com/office/drawing/2014/main" id="{490B5606-1B5B-5B36-2DBF-8FC880658357}"/>
                </a:ext>
              </a:extLst>
            </p:cNvPr>
            <p:cNvCxnSpPr>
              <a:cxnSpLocks/>
            </p:cNvCxnSpPr>
            <p:nvPr/>
          </p:nvCxnSpPr>
          <p:spPr>
            <a:xfrm>
              <a:off x="855194" y="497032"/>
              <a:ext cx="11336806" cy="98670"/>
            </a:xfrm>
            <a:prstGeom prst="line">
              <a:avLst/>
            </a:prstGeom>
            <a:ln w="28575">
              <a:solidFill>
                <a:srgbClr val="C1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97649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52" name="Group 13">
            <a:extLst>
              <a:ext uri="{FF2B5EF4-FFF2-40B4-BE49-F238E27FC236}">
                <a16:creationId xmlns:a16="http://schemas.microsoft.com/office/drawing/2014/main" id="{259C671B-1B22-4141-A9C0-2E7941FDA7C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53" name="Freeform 11">
              <a:extLst>
                <a:ext uri="{FF2B5EF4-FFF2-40B4-BE49-F238E27FC236}">
                  <a16:creationId xmlns:a16="http://schemas.microsoft.com/office/drawing/2014/main" id="{7B2F5A4B-FA0F-4625-82F7-1D3F11281B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zh-CN" altLang="en-US"/>
            </a:p>
          </p:txBody>
        </p:sp>
        <p:sp>
          <p:nvSpPr>
            <p:cNvPr id="54" name="Freeform 12">
              <a:extLst>
                <a:ext uri="{FF2B5EF4-FFF2-40B4-BE49-F238E27FC236}">
                  <a16:creationId xmlns:a16="http://schemas.microsoft.com/office/drawing/2014/main" id="{9ACB0BAE-722F-4C91-8C2A-44EF768E83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zh-CN" altLang="en-US"/>
            </a:p>
          </p:txBody>
        </p:sp>
        <p:sp>
          <p:nvSpPr>
            <p:cNvPr id="55" name="Freeform 13">
              <a:extLst>
                <a:ext uri="{FF2B5EF4-FFF2-40B4-BE49-F238E27FC236}">
                  <a16:creationId xmlns:a16="http://schemas.microsoft.com/office/drawing/2014/main" id="{C3AC4D9F-59AC-421A-9FF3-C936CEC439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zh-CN" altLang="en-US"/>
            </a:p>
          </p:txBody>
        </p:sp>
        <p:sp>
          <p:nvSpPr>
            <p:cNvPr id="56" name="Freeform 14">
              <a:extLst>
                <a:ext uri="{FF2B5EF4-FFF2-40B4-BE49-F238E27FC236}">
                  <a16:creationId xmlns:a16="http://schemas.microsoft.com/office/drawing/2014/main" id="{797BCE03-677D-4D65-A4D1-1FD721DD5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zh-CN" altLang="en-US"/>
            </a:p>
          </p:txBody>
        </p:sp>
        <p:sp>
          <p:nvSpPr>
            <p:cNvPr id="57" name="Freeform 15">
              <a:extLst>
                <a:ext uri="{FF2B5EF4-FFF2-40B4-BE49-F238E27FC236}">
                  <a16:creationId xmlns:a16="http://schemas.microsoft.com/office/drawing/2014/main" id="{D007E5D0-0B4E-4094-988C-9917146C2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zh-CN" altLang="en-US"/>
            </a:p>
          </p:txBody>
        </p:sp>
        <p:sp>
          <p:nvSpPr>
            <p:cNvPr id="58" name="Freeform 16">
              <a:extLst>
                <a:ext uri="{FF2B5EF4-FFF2-40B4-BE49-F238E27FC236}">
                  <a16:creationId xmlns:a16="http://schemas.microsoft.com/office/drawing/2014/main" id="{024DB804-C06B-4A0A-AC43-6BCCB7D760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zh-CN" altLang="en-US"/>
            </a:p>
          </p:txBody>
        </p:sp>
        <p:sp>
          <p:nvSpPr>
            <p:cNvPr id="59" name="Freeform 17">
              <a:extLst>
                <a:ext uri="{FF2B5EF4-FFF2-40B4-BE49-F238E27FC236}">
                  <a16:creationId xmlns:a16="http://schemas.microsoft.com/office/drawing/2014/main" id="{B51DC17A-305E-486E-A527-5E8068E9EF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zh-CN" altLang="en-US"/>
            </a:p>
          </p:txBody>
        </p:sp>
        <p:sp>
          <p:nvSpPr>
            <p:cNvPr id="60" name="Freeform 18">
              <a:extLst>
                <a:ext uri="{FF2B5EF4-FFF2-40B4-BE49-F238E27FC236}">
                  <a16:creationId xmlns:a16="http://schemas.microsoft.com/office/drawing/2014/main" id="{B6CCA716-6D46-4523-BF96-FF1B0C5464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zh-CN" altLang="en-US"/>
            </a:p>
          </p:txBody>
        </p:sp>
        <p:sp>
          <p:nvSpPr>
            <p:cNvPr id="61" name="Freeform 19">
              <a:extLst>
                <a:ext uri="{FF2B5EF4-FFF2-40B4-BE49-F238E27FC236}">
                  <a16:creationId xmlns:a16="http://schemas.microsoft.com/office/drawing/2014/main" id="{E632B09A-D30C-4268-B28B-ACD6127630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zh-CN" altLang="en-US"/>
            </a:p>
          </p:txBody>
        </p:sp>
        <p:sp>
          <p:nvSpPr>
            <p:cNvPr id="62" name="Freeform 20">
              <a:extLst>
                <a:ext uri="{FF2B5EF4-FFF2-40B4-BE49-F238E27FC236}">
                  <a16:creationId xmlns:a16="http://schemas.microsoft.com/office/drawing/2014/main" id="{5FC839A4-228B-4EC0-8AF4-D8E38ECE6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zh-CN" altLang="en-US"/>
            </a:p>
          </p:txBody>
        </p:sp>
        <p:sp>
          <p:nvSpPr>
            <p:cNvPr id="63" name="Freeform 21">
              <a:extLst>
                <a:ext uri="{FF2B5EF4-FFF2-40B4-BE49-F238E27FC236}">
                  <a16:creationId xmlns:a16="http://schemas.microsoft.com/office/drawing/2014/main" id="{A8FFB1A1-5BB5-4551-87CD-F3365E6FE9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zh-CN" altLang="en-US"/>
            </a:p>
          </p:txBody>
        </p:sp>
        <p:sp>
          <p:nvSpPr>
            <p:cNvPr id="64" name="Freeform 22">
              <a:extLst>
                <a:ext uri="{FF2B5EF4-FFF2-40B4-BE49-F238E27FC236}">
                  <a16:creationId xmlns:a16="http://schemas.microsoft.com/office/drawing/2014/main" id="{D05AF173-8E70-41FA-9254-DF9AC3DDA2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zh-CN" altLang="en-US"/>
            </a:p>
          </p:txBody>
        </p:sp>
      </p:grpSp>
      <p:grpSp>
        <p:nvGrpSpPr>
          <p:cNvPr id="65" name="Group 27">
            <a:extLst>
              <a:ext uri="{FF2B5EF4-FFF2-40B4-BE49-F238E27FC236}">
                <a16:creationId xmlns:a16="http://schemas.microsoft.com/office/drawing/2014/main" id="{1D56A4CE-A3F4-4CFF-9A65-C029AC17B7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66" name="Freeform 27">
              <a:extLst>
                <a:ext uri="{FF2B5EF4-FFF2-40B4-BE49-F238E27FC236}">
                  <a16:creationId xmlns:a16="http://schemas.microsoft.com/office/drawing/2014/main" id="{DF669161-0B30-4C76-96BF-962027487D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zh-CN" altLang="en-US"/>
            </a:p>
          </p:txBody>
        </p:sp>
        <p:sp>
          <p:nvSpPr>
            <p:cNvPr id="67" name="Freeform 28">
              <a:extLst>
                <a:ext uri="{FF2B5EF4-FFF2-40B4-BE49-F238E27FC236}">
                  <a16:creationId xmlns:a16="http://schemas.microsoft.com/office/drawing/2014/main" id="{A5232353-CF7C-44DD-8BEE-1C8FF54CDD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zh-CN" altLang="en-US"/>
            </a:p>
          </p:txBody>
        </p:sp>
        <p:sp>
          <p:nvSpPr>
            <p:cNvPr id="68" name="Freeform 29">
              <a:extLst>
                <a:ext uri="{FF2B5EF4-FFF2-40B4-BE49-F238E27FC236}">
                  <a16:creationId xmlns:a16="http://schemas.microsoft.com/office/drawing/2014/main" id="{AEA6CAE2-8741-4E88-A632-69C2B2EC58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zh-CN" altLang="en-US"/>
            </a:p>
          </p:txBody>
        </p:sp>
        <p:sp>
          <p:nvSpPr>
            <p:cNvPr id="69" name="Freeform 30">
              <a:extLst>
                <a:ext uri="{FF2B5EF4-FFF2-40B4-BE49-F238E27FC236}">
                  <a16:creationId xmlns:a16="http://schemas.microsoft.com/office/drawing/2014/main" id="{014AC37D-4388-4AE6-9D4D-CCD99A608C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zh-CN" altLang="en-US"/>
            </a:p>
          </p:txBody>
        </p:sp>
        <p:sp>
          <p:nvSpPr>
            <p:cNvPr id="70" name="Freeform 31">
              <a:extLst>
                <a:ext uri="{FF2B5EF4-FFF2-40B4-BE49-F238E27FC236}">
                  <a16:creationId xmlns:a16="http://schemas.microsoft.com/office/drawing/2014/main" id="{7FE084B0-333E-4F7C-83F1-F7D132527D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zh-CN" altLang="en-US"/>
            </a:p>
          </p:txBody>
        </p:sp>
        <p:sp>
          <p:nvSpPr>
            <p:cNvPr id="71" name="Freeform 32">
              <a:extLst>
                <a:ext uri="{FF2B5EF4-FFF2-40B4-BE49-F238E27FC236}">
                  <a16:creationId xmlns:a16="http://schemas.microsoft.com/office/drawing/2014/main" id="{FDCFCB98-2E3A-4227-823C-80489BB284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zh-CN" altLang="en-US"/>
            </a:p>
          </p:txBody>
        </p:sp>
        <p:sp>
          <p:nvSpPr>
            <p:cNvPr id="72" name="Freeform 33">
              <a:extLst>
                <a:ext uri="{FF2B5EF4-FFF2-40B4-BE49-F238E27FC236}">
                  <a16:creationId xmlns:a16="http://schemas.microsoft.com/office/drawing/2014/main" id="{252F94DE-A6A3-4463-BE05-34281F1C8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zh-CN" altLang="en-US"/>
            </a:p>
          </p:txBody>
        </p:sp>
        <p:sp>
          <p:nvSpPr>
            <p:cNvPr id="73" name="Freeform 34">
              <a:extLst>
                <a:ext uri="{FF2B5EF4-FFF2-40B4-BE49-F238E27FC236}">
                  <a16:creationId xmlns:a16="http://schemas.microsoft.com/office/drawing/2014/main" id="{16EA21FA-886F-43CF-9D44-C1342F3055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zh-CN" altLang="en-US"/>
            </a:p>
          </p:txBody>
        </p:sp>
        <p:sp>
          <p:nvSpPr>
            <p:cNvPr id="74" name="Freeform 35">
              <a:extLst>
                <a:ext uri="{FF2B5EF4-FFF2-40B4-BE49-F238E27FC236}">
                  <a16:creationId xmlns:a16="http://schemas.microsoft.com/office/drawing/2014/main" id="{88C821A5-BCF7-47FE-894F-0ADC5FDB28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zh-CN" altLang="en-US"/>
            </a:p>
          </p:txBody>
        </p:sp>
        <p:sp>
          <p:nvSpPr>
            <p:cNvPr id="75" name="Freeform 36">
              <a:extLst>
                <a:ext uri="{FF2B5EF4-FFF2-40B4-BE49-F238E27FC236}">
                  <a16:creationId xmlns:a16="http://schemas.microsoft.com/office/drawing/2014/main" id="{F8337ECE-206A-472E-AFC4-0F230C91E8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zh-CN" altLang="en-US"/>
            </a:p>
          </p:txBody>
        </p:sp>
        <p:sp>
          <p:nvSpPr>
            <p:cNvPr id="76" name="Freeform 37">
              <a:extLst>
                <a:ext uri="{FF2B5EF4-FFF2-40B4-BE49-F238E27FC236}">
                  <a16:creationId xmlns:a16="http://schemas.microsoft.com/office/drawing/2014/main" id="{90BB2EC4-D043-4B43-87E7-723A787EE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zh-CN" altLang="en-US"/>
            </a:p>
          </p:txBody>
        </p:sp>
        <p:sp>
          <p:nvSpPr>
            <p:cNvPr id="77" name="Freeform 38">
              <a:extLst>
                <a:ext uri="{FF2B5EF4-FFF2-40B4-BE49-F238E27FC236}">
                  <a16:creationId xmlns:a16="http://schemas.microsoft.com/office/drawing/2014/main" id="{04013015-AF71-47BC-BE4D-ED9EFA24FF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zh-CN" altLang="en-US"/>
            </a:p>
          </p:txBody>
        </p:sp>
      </p:grpSp>
      <p:sp>
        <p:nvSpPr>
          <p:cNvPr id="78" name="Rectangle 41">
            <a:extLst>
              <a:ext uri="{FF2B5EF4-FFF2-40B4-BE49-F238E27FC236}">
                <a16:creationId xmlns:a16="http://schemas.microsoft.com/office/drawing/2014/main" id="{71B30B18-D920-4E3E-B931-1F310244C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zh-CN" altLang="en-US"/>
          </a:p>
        </p:txBody>
      </p:sp>
      <p:sp>
        <p:nvSpPr>
          <p:cNvPr id="79" name="Freeform 11">
            <a:extLst>
              <a:ext uri="{FF2B5EF4-FFF2-40B4-BE49-F238E27FC236}">
                <a16:creationId xmlns:a16="http://schemas.microsoft.com/office/drawing/2014/main" id="{C70EF50A-66E6-460A-8AF9-47A10D0D99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zh-CN" altLang="en-US"/>
          </a:p>
        </p:txBody>
      </p:sp>
      <p:sp>
        <p:nvSpPr>
          <p:cNvPr id="80" name="Rectangle 45">
            <a:extLst>
              <a:ext uri="{FF2B5EF4-FFF2-40B4-BE49-F238E27FC236}">
                <a16:creationId xmlns:a16="http://schemas.microsoft.com/office/drawing/2014/main" id="{01520B72-94C4-4ABB-AC64-A3382705B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A4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47">
            <a:extLst>
              <a:ext uri="{FF2B5EF4-FFF2-40B4-BE49-F238E27FC236}">
                <a16:creationId xmlns:a16="http://schemas.microsoft.com/office/drawing/2014/main" id="{9A64CBFD-D6E8-4E6A-8F66-1948BED331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图片 8">
            <a:extLst>
              <a:ext uri="{FF2B5EF4-FFF2-40B4-BE49-F238E27FC236}">
                <a16:creationId xmlns:a16="http://schemas.microsoft.com/office/drawing/2014/main" id="{12D27C78-E0AC-B97F-3EA6-7F820D6D4B7E}"/>
              </a:ext>
            </a:extLst>
          </p:cNvPr>
          <p:cNvPicPr>
            <a:picLocks noChangeAspect="1"/>
          </p:cNvPicPr>
          <p:nvPr/>
        </p:nvPicPr>
        <p:blipFill>
          <a:blip r:embed="rId2"/>
          <a:stretch>
            <a:fillRect/>
          </a:stretch>
        </p:blipFill>
        <p:spPr>
          <a:xfrm>
            <a:off x="5393038" y="1024395"/>
            <a:ext cx="5935926" cy="2166612"/>
          </a:xfrm>
          <a:prstGeom prst="rect">
            <a:avLst/>
          </a:prstGeom>
        </p:spPr>
      </p:pic>
      <p:pic>
        <p:nvPicPr>
          <p:cNvPr id="11" name="图片 10" descr="图形用户界面, 应用程序&#10;&#10;描述已自动生成">
            <a:extLst>
              <a:ext uri="{FF2B5EF4-FFF2-40B4-BE49-F238E27FC236}">
                <a16:creationId xmlns:a16="http://schemas.microsoft.com/office/drawing/2014/main" id="{5FB8CCEB-497D-2792-E48D-43A485AC57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504" y="798242"/>
            <a:ext cx="3762375" cy="5429250"/>
          </a:xfrm>
          <a:prstGeom prst="rect">
            <a:avLst/>
          </a:prstGeom>
        </p:spPr>
      </p:pic>
    </p:spTree>
    <p:extLst>
      <p:ext uri="{BB962C8B-B14F-4D97-AF65-F5344CB8AC3E}">
        <p14:creationId xmlns:p14="http://schemas.microsoft.com/office/powerpoint/2010/main" val="6054558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59C671B-1B22-4141-A9C0-2E7941FDA7C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1" name="Freeform 11">
              <a:extLst>
                <a:ext uri="{FF2B5EF4-FFF2-40B4-BE49-F238E27FC236}">
                  <a16:creationId xmlns:a16="http://schemas.microsoft.com/office/drawing/2014/main" id="{7B2F5A4B-FA0F-4625-82F7-1D3F11281B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zh-CN" altLang="en-US"/>
            </a:p>
          </p:txBody>
        </p:sp>
        <p:sp>
          <p:nvSpPr>
            <p:cNvPr id="12" name="Freeform 12">
              <a:extLst>
                <a:ext uri="{FF2B5EF4-FFF2-40B4-BE49-F238E27FC236}">
                  <a16:creationId xmlns:a16="http://schemas.microsoft.com/office/drawing/2014/main" id="{9ACB0BAE-722F-4C91-8C2A-44EF768E83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zh-CN" altLang="en-US"/>
            </a:p>
          </p:txBody>
        </p:sp>
        <p:sp>
          <p:nvSpPr>
            <p:cNvPr id="13" name="Freeform 13">
              <a:extLst>
                <a:ext uri="{FF2B5EF4-FFF2-40B4-BE49-F238E27FC236}">
                  <a16:creationId xmlns:a16="http://schemas.microsoft.com/office/drawing/2014/main" id="{C3AC4D9F-59AC-421A-9FF3-C936CEC439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zh-CN" altLang="en-US"/>
            </a:p>
          </p:txBody>
        </p:sp>
        <p:sp>
          <p:nvSpPr>
            <p:cNvPr id="14" name="Freeform 14">
              <a:extLst>
                <a:ext uri="{FF2B5EF4-FFF2-40B4-BE49-F238E27FC236}">
                  <a16:creationId xmlns:a16="http://schemas.microsoft.com/office/drawing/2014/main" id="{797BCE03-677D-4D65-A4D1-1FD721DD5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zh-CN" altLang="en-US"/>
            </a:p>
          </p:txBody>
        </p:sp>
        <p:sp>
          <p:nvSpPr>
            <p:cNvPr id="15" name="Freeform 15">
              <a:extLst>
                <a:ext uri="{FF2B5EF4-FFF2-40B4-BE49-F238E27FC236}">
                  <a16:creationId xmlns:a16="http://schemas.microsoft.com/office/drawing/2014/main" id="{D007E5D0-0B4E-4094-988C-9917146C2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zh-CN" altLang="en-US"/>
            </a:p>
          </p:txBody>
        </p:sp>
        <p:sp>
          <p:nvSpPr>
            <p:cNvPr id="16" name="Freeform 16">
              <a:extLst>
                <a:ext uri="{FF2B5EF4-FFF2-40B4-BE49-F238E27FC236}">
                  <a16:creationId xmlns:a16="http://schemas.microsoft.com/office/drawing/2014/main" id="{024DB804-C06B-4A0A-AC43-6BCCB7D760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zh-CN" altLang="en-US"/>
            </a:p>
          </p:txBody>
        </p:sp>
        <p:sp>
          <p:nvSpPr>
            <p:cNvPr id="17" name="Freeform 17">
              <a:extLst>
                <a:ext uri="{FF2B5EF4-FFF2-40B4-BE49-F238E27FC236}">
                  <a16:creationId xmlns:a16="http://schemas.microsoft.com/office/drawing/2014/main" id="{B51DC17A-305E-486E-A527-5E8068E9EF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zh-CN" altLang="en-US"/>
            </a:p>
          </p:txBody>
        </p:sp>
        <p:sp>
          <p:nvSpPr>
            <p:cNvPr id="18" name="Freeform 18">
              <a:extLst>
                <a:ext uri="{FF2B5EF4-FFF2-40B4-BE49-F238E27FC236}">
                  <a16:creationId xmlns:a16="http://schemas.microsoft.com/office/drawing/2014/main" id="{B6CCA716-6D46-4523-BF96-FF1B0C5464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zh-CN" altLang="en-US"/>
            </a:p>
          </p:txBody>
        </p:sp>
        <p:sp>
          <p:nvSpPr>
            <p:cNvPr id="19" name="Freeform 19">
              <a:extLst>
                <a:ext uri="{FF2B5EF4-FFF2-40B4-BE49-F238E27FC236}">
                  <a16:creationId xmlns:a16="http://schemas.microsoft.com/office/drawing/2014/main" id="{E632B09A-D30C-4268-B28B-ACD6127630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zh-CN" altLang="en-US"/>
            </a:p>
          </p:txBody>
        </p:sp>
        <p:sp>
          <p:nvSpPr>
            <p:cNvPr id="20" name="Freeform 20">
              <a:extLst>
                <a:ext uri="{FF2B5EF4-FFF2-40B4-BE49-F238E27FC236}">
                  <a16:creationId xmlns:a16="http://schemas.microsoft.com/office/drawing/2014/main" id="{5FC839A4-228B-4EC0-8AF4-D8E38ECE6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zh-CN" altLang="en-US"/>
            </a:p>
          </p:txBody>
        </p:sp>
        <p:sp>
          <p:nvSpPr>
            <p:cNvPr id="21" name="Freeform 21">
              <a:extLst>
                <a:ext uri="{FF2B5EF4-FFF2-40B4-BE49-F238E27FC236}">
                  <a16:creationId xmlns:a16="http://schemas.microsoft.com/office/drawing/2014/main" id="{A8FFB1A1-5BB5-4551-87CD-F3365E6FE9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zh-CN" altLang="en-US"/>
            </a:p>
          </p:txBody>
        </p:sp>
        <p:sp>
          <p:nvSpPr>
            <p:cNvPr id="22" name="Freeform 22">
              <a:extLst>
                <a:ext uri="{FF2B5EF4-FFF2-40B4-BE49-F238E27FC236}">
                  <a16:creationId xmlns:a16="http://schemas.microsoft.com/office/drawing/2014/main" id="{D05AF173-8E70-41FA-9254-DF9AC3DDA2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zh-CN" altLang="en-US"/>
            </a:p>
          </p:txBody>
        </p:sp>
      </p:grpSp>
      <p:grpSp>
        <p:nvGrpSpPr>
          <p:cNvPr id="24" name="Group 23">
            <a:extLst>
              <a:ext uri="{FF2B5EF4-FFF2-40B4-BE49-F238E27FC236}">
                <a16:creationId xmlns:a16="http://schemas.microsoft.com/office/drawing/2014/main" id="{1D56A4CE-A3F4-4CFF-9A65-C029AC17B7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5" name="Freeform 27">
              <a:extLst>
                <a:ext uri="{FF2B5EF4-FFF2-40B4-BE49-F238E27FC236}">
                  <a16:creationId xmlns:a16="http://schemas.microsoft.com/office/drawing/2014/main" id="{DF669161-0B30-4C76-96BF-962027487D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zh-CN" altLang="en-US"/>
            </a:p>
          </p:txBody>
        </p:sp>
        <p:sp>
          <p:nvSpPr>
            <p:cNvPr id="26" name="Freeform 28">
              <a:extLst>
                <a:ext uri="{FF2B5EF4-FFF2-40B4-BE49-F238E27FC236}">
                  <a16:creationId xmlns:a16="http://schemas.microsoft.com/office/drawing/2014/main" id="{A5232353-CF7C-44DD-8BEE-1C8FF54CDD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zh-CN" altLang="en-US"/>
            </a:p>
          </p:txBody>
        </p:sp>
        <p:sp>
          <p:nvSpPr>
            <p:cNvPr id="27" name="Freeform 29">
              <a:extLst>
                <a:ext uri="{FF2B5EF4-FFF2-40B4-BE49-F238E27FC236}">
                  <a16:creationId xmlns:a16="http://schemas.microsoft.com/office/drawing/2014/main" id="{AEA6CAE2-8741-4E88-A632-69C2B2EC58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zh-CN" altLang="en-US"/>
            </a:p>
          </p:txBody>
        </p:sp>
        <p:sp>
          <p:nvSpPr>
            <p:cNvPr id="28" name="Freeform 30">
              <a:extLst>
                <a:ext uri="{FF2B5EF4-FFF2-40B4-BE49-F238E27FC236}">
                  <a16:creationId xmlns:a16="http://schemas.microsoft.com/office/drawing/2014/main" id="{014AC37D-4388-4AE6-9D4D-CCD99A608C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zh-CN" altLang="en-US"/>
            </a:p>
          </p:txBody>
        </p:sp>
        <p:sp>
          <p:nvSpPr>
            <p:cNvPr id="29" name="Freeform 31">
              <a:extLst>
                <a:ext uri="{FF2B5EF4-FFF2-40B4-BE49-F238E27FC236}">
                  <a16:creationId xmlns:a16="http://schemas.microsoft.com/office/drawing/2014/main" id="{7FE084B0-333E-4F7C-83F1-F7D132527D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zh-CN" altLang="en-US"/>
            </a:p>
          </p:txBody>
        </p:sp>
        <p:sp>
          <p:nvSpPr>
            <p:cNvPr id="30" name="Freeform 32">
              <a:extLst>
                <a:ext uri="{FF2B5EF4-FFF2-40B4-BE49-F238E27FC236}">
                  <a16:creationId xmlns:a16="http://schemas.microsoft.com/office/drawing/2014/main" id="{FDCFCB98-2E3A-4227-823C-80489BB284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zh-CN" altLang="en-US"/>
            </a:p>
          </p:txBody>
        </p:sp>
        <p:sp>
          <p:nvSpPr>
            <p:cNvPr id="31" name="Freeform 33">
              <a:extLst>
                <a:ext uri="{FF2B5EF4-FFF2-40B4-BE49-F238E27FC236}">
                  <a16:creationId xmlns:a16="http://schemas.microsoft.com/office/drawing/2014/main" id="{252F94DE-A6A3-4463-BE05-34281F1C8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zh-CN" altLang="en-US"/>
            </a:p>
          </p:txBody>
        </p:sp>
        <p:sp>
          <p:nvSpPr>
            <p:cNvPr id="32" name="Freeform 34">
              <a:extLst>
                <a:ext uri="{FF2B5EF4-FFF2-40B4-BE49-F238E27FC236}">
                  <a16:creationId xmlns:a16="http://schemas.microsoft.com/office/drawing/2014/main" id="{16EA21FA-886F-43CF-9D44-C1342F3055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zh-CN" altLang="en-US"/>
            </a:p>
          </p:txBody>
        </p:sp>
        <p:sp>
          <p:nvSpPr>
            <p:cNvPr id="33" name="Freeform 35">
              <a:extLst>
                <a:ext uri="{FF2B5EF4-FFF2-40B4-BE49-F238E27FC236}">
                  <a16:creationId xmlns:a16="http://schemas.microsoft.com/office/drawing/2014/main" id="{88C821A5-BCF7-47FE-894F-0ADC5FDB28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zh-CN" altLang="en-US"/>
            </a:p>
          </p:txBody>
        </p:sp>
        <p:sp>
          <p:nvSpPr>
            <p:cNvPr id="34" name="Freeform 36">
              <a:extLst>
                <a:ext uri="{FF2B5EF4-FFF2-40B4-BE49-F238E27FC236}">
                  <a16:creationId xmlns:a16="http://schemas.microsoft.com/office/drawing/2014/main" id="{F8337ECE-206A-472E-AFC4-0F230C91E8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zh-CN" altLang="en-US"/>
            </a:p>
          </p:txBody>
        </p:sp>
        <p:sp>
          <p:nvSpPr>
            <p:cNvPr id="35" name="Freeform 37">
              <a:extLst>
                <a:ext uri="{FF2B5EF4-FFF2-40B4-BE49-F238E27FC236}">
                  <a16:creationId xmlns:a16="http://schemas.microsoft.com/office/drawing/2014/main" id="{90BB2EC4-D043-4B43-87E7-723A787EE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zh-CN" altLang="en-US"/>
            </a:p>
          </p:txBody>
        </p:sp>
        <p:sp>
          <p:nvSpPr>
            <p:cNvPr id="36" name="Freeform 38">
              <a:extLst>
                <a:ext uri="{FF2B5EF4-FFF2-40B4-BE49-F238E27FC236}">
                  <a16:creationId xmlns:a16="http://schemas.microsoft.com/office/drawing/2014/main" id="{04013015-AF71-47BC-BE4D-ED9EFA24FF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zh-CN" altLang="en-US"/>
            </a:p>
          </p:txBody>
        </p:sp>
      </p:grpSp>
      <p:sp>
        <p:nvSpPr>
          <p:cNvPr id="38" name="Rectangle 37">
            <a:extLst>
              <a:ext uri="{FF2B5EF4-FFF2-40B4-BE49-F238E27FC236}">
                <a16:creationId xmlns:a16="http://schemas.microsoft.com/office/drawing/2014/main" id="{71B30B18-D920-4E3E-B931-1F310244C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zh-CN" altLang="en-US"/>
          </a:p>
        </p:txBody>
      </p:sp>
      <p:sp>
        <p:nvSpPr>
          <p:cNvPr id="40" name="Freeform 11">
            <a:extLst>
              <a:ext uri="{FF2B5EF4-FFF2-40B4-BE49-F238E27FC236}">
                <a16:creationId xmlns:a16="http://schemas.microsoft.com/office/drawing/2014/main" id="{C70EF50A-66E6-460A-8AF9-47A10D0D99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zh-CN" altLang="en-US"/>
          </a:p>
        </p:txBody>
      </p:sp>
      <p:sp>
        <p:nvSpPr>
          <p:cNvPr id="42" name="Rectangle 41">
            <a:extLst>
              <a:ext uri="{FF2B5EF4-FFF2-40B4-BE49-F238E27FC236}">
                <a16:creationId xmlns:a16="http://schemas.microsoft.com/office/drawing/2014/main" id="{01520B72-94C4-4ABB-AC64-A3382705B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13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9A64CBFD-D6E8-4E6A-8F66-1948BED331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图片 4" descr="街道上的风景&#10;&#10;描述已自动生成">
            <a:extLst>
              <a:ext uri="{FF2B5EF4-FFF2-40B4-BE49-F238E27FC236}">
                <a16:creationId xmlns:a16="http://schemas.microsoft.com/office/drawing/2014/main" id="{EC174859-D12E-59F9-861A-FAD9231A4728}"/>
              </a:ext>
            </a:extLst>
          </p:cNvPr>
          <p:cNvPicPr>
            <a:picLocks noChangeAspect="1"/>
          </p:cNvPicPr>
          <p:nvPr/>
        </p:nvPicPr>
        <p:blipFill>
          <a:blip r:embed="rId2"/>
          <a:stretch>
            <a:fillRect/>
          </a:stretch>
        </p:blipFill>
        <p:spPr>
          <a:xfrm>
            <a:off x="643467" y="1452457"/>
            <a:ext cx="10905066" cy="3953086"/>
          </a:xfrm>
          <a:prstGeom prst="rect">
            <a:avLst/>
          </a:prstGeom>
        </p:spPr>
      </p:pic>
    </p:spTree>
    <p:extLst>
      <p:ext uri="{BB962C8B-B14F-4D97-AF65-F5344CB8AC3E}">
        <p14:creationId xmlns:p14="http://schemas.microsoft.com/office/powerpoint/2010/main" val="9831498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45" name="Group 9">
            <a:extLst>
              <a:ext uri="{FF2B5EF4-FFF2-40B4-BE49-F238E27FC236}">
                <a16:creationId xmlns:a16="http://schemas.microsoft.com/office/drawing/2014/main" id="{259C671B-1B22-4141-A9C0-2E7941FDA7C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46" name="Freeform 11">
              <a:extLst>
                <a:ext uri="{FF2B5EF4-FFF2-40B4-BE49-F238E27FC236}">
                  <a16:creationId xmlns:a16="http://schemas.microsoft.com/office/drawing/2014/main" id="{7B2F5A4B-FA0F-4625-82F7-1D3F11281B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zh-CN" altLang="en-US"/>
            </a:p>
          </p:txBody>
        </p:sp>
        <p:sp>
          <p:nvSpPr>
            <p:cNvPr id="47" name="Freeform 12">
              <a:extLst>
                <a:ext uri="{FF2B5EF4-FFF2-40B4-BE49-F238E27FC236}">
                  <a16:creationId xmlns:a16="http://schemas.microsoft.com/office/drawing/2014/main" id="{9ACB0BAE-722F-4C91-8C2A-44EF768E83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zh-CN" altLang="en-US"/>
            </a:p>
          </p:txBody>
        </p:sp>
        <p:sp>
          <p:nvSpPr>
            <p:cNvPr id="48" name="Freeform 13">
              <a:extLst>
                <a:ext uri="{FF2B5EF4-FFF2-40B4-BE49-F238E27FC236}">
                  <a16:creationId xmlns:a16="http://schemas.microsoft.com/office/drawing/2014/main" id="{C3AC4D9F-59AC-421A-9FF3-C936CEC439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zh-CN" altLang="en-US"/>
            </a:p>
          </p:txBody>
        </p:sp>
        <p:sp>
          <p:nvSpPr>
            <p:cNvPr id="49" name="Freeform 14">
              <a:extLst>
                <a:ext uri="{FF2B5EF4-FFF2-40B4-BE49-F238E27FC236}">
                  <a16:creationId xmlns:a16="http://schemas.microsoft.com/office/drawing/2014/main" id="{797BCE03-677D-4D65-A4D1-1FD721DD5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zh-CN" altLang="en-US"/>
            </a:p>
          </p:txBody>
        </p:sp>
        <p:sp>
          <p:nvSpPr>
            <p:cNvPr id="50" name="Freeform 15">
              <a:extLst>
                <a:ext uri="{FF2B5EF4-FFF2-40B4-BE49-F238E27FC236}">
                  <a16:creationId xmlns:a16="http://schemas.microsoft.com/office/drawing/2014/main" id="{D007E5D0-0B4E-4094-988C-9917146C2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zh-CN" altLang="en-US"/>
            </a:p>
          </p:txBody>
        </p:sp>
        <p:sp>
          <p:nvSpPr>
            <p:cNvPr id="51" name="Freeform 16">
              <a:extLst>
                <a:ext uri="{FF2B5EF4-FFF2-40B4-BE49-F238E27FC236}">
                  <a16:creationId xmlns:a16="http://schemas.microsoft.com/office/drawing/2014/main" id="{024DB804-C06B-4A0A-AC43-6BCCB7D760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zh-CN" altLang="en-US"/>
            </a:p>
          </p:txBody>
        </p:sp>
        <p:sp>
          <p:nvSpPr>
            <p:cNvPr id="52" name="Freeform 17">
              <a:extLst>
                <a:ext uri="{FF2B5EF4-FFF2-40B4-BE49-F238E27FC236}">
                  <a16:creationId xmlns:a16="http://schemas.microsoft.com/office/drawing/2014/main" id="{B51DC17A-305E-486E-A527-5E8068E9EF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zh-CN" altLang="en-US"/>
            </a:p>
          </p:txBody>
        </p:sp>
        <p:sp>
          <p:nvSpPr>
            <p:cNvPr id="53" name="Freeform 18">
              <a:extLst>
                <a:ext uri="{FF2B5EF4-FFF2-40B4-BE49-F238E27FC236}">
                  <a16:creationId xmlns:a16="http://schemas.microsoft.com/office/drawing/2014/main" id="{B6CCA716-6D46-4523-BF96-FF1B0C5464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zh-CN" altLang="en-US"/>
            </a:p>
          </p:txBody>
        </p:sp>
        <p:sp>
          <p:nvSpPr>
            <p:cNvPr id="54" name="Freeform 19">
              <a:extLst>
                <a:ext uri="{FF2B5EF4-FFF2-40B4-BE49-F238E27FC236}">
                  <a16:creationId xmlns:a16="http://schemas.microsoft.com/office/drawing/2014/main" id="{E632B09A-D30C-4268-B28B-ACD6127630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zh-CN" altLang="en-US"/>
            </a:p>
          </p:txBody>
        </p:sp>
        <p:sp>
          <p:nvSpPr>
            <p:cNvPr id="55" name="Freeform 20">
              <a:extLst>
                <a:ext uri="{FF2B5EF4-FFF2-40B4-BE49-F238E27FC236}">
                  <a16:creationId xmlns:a16="http://schemas.microsoft.com/office/drawing/2014/main" id="{5FC839A4-228B-4EC0-8AF4-D8E38ECE6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zh-CN" altLang="en-US"/>
            </a:p>
          </p:txBody>
        </p:sp>
        <p:sp>
          <p:nvSpPr>
            <p:cNvPr id="56" name="Freeform 21">
              <a:extLst>
                <a:ext uri="{FF2B5EF4-FFF2-40B4-BE49-F238E27FC236}">
                  <a16:creationId xmlns:a16="http://schemas.microsoft.com/office/drawing/2014/main" id="{A8FFB1A1-5BB5-4551-87CD-F3365E6FE9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zh-CN" altLang="en-US"/>
            </a:p>
          </p:txBody>
        </p:sp>
        <p:sp>
          <p:nvSpPr>
            <p:cNvPr id="57" name="Freeform 22">
              <a:extLst>
                <a:ext uri="{FF2B5EF4-FFF2-40B4-BE49-F238E27FC236}">
                  <a16:creationId xmlns:a16="http://schemas.microsoft.com/office/drawing/2014/main" id="{D05AF173-8E70-41FA-9254-DF9AC3DDA2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zh-CN" altLang="en-US"/>
            </a:p>
          </p:txBody>
        </p:sp>
      </p:grpSp>
      <p:grpSp>
        <p:nvGrpSpPr>
          <p:cNvPr id="58" name="Group 23">
            <a:extLst>
              <a:ext uri="{FF2B5EF4-FFF2-40B4-BE49-F238E27FC236}">
                <a16:creationId xmlns:a16="http://schemas.microsoft.com/office/drawing/2014/main" id="{1D56A4CE-A3F4-4CFF-9A65-C029AC17B7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59" name="Freeform 27">
              <a:extLst>
                <a:ext uri="{FF2B5EF4-FFF2-40B4-BE49-F238E27FC236}">
                  <a16:creationId xmlns:a16="http://schemas.microsoft.com/office/drawing/2014/main" id="{DF669161-0B30-4C76-96BF-962027487D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zh-CN" altLang="en-US"/>
            </a:p>
          </p:txBody>
        </p:sp>
        <p:sp>
          <p:nvSpPr>
            <p:cNvPr id="60" name="Freeform 28">
              <a:extLst>
                <a:ext uri="{FF2B5EF4-FFF2-40B4-BE49-F238E27FC236}">
                  <a16:creationId xmlns:a16="http://schemas.microsoft.com/office/drawing/2014/main" id="{A5232353-CF7C-44DD-8BEE-1C8FF54CDD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zh-CN" altLang="en-US"/>
            </a:p>
          </p:txBody>
        </p:sp>
        <p:sp>
          <p:nvSpPr>
            <p:cNvPr id="61" name="Freeform 29">
              <a:extLst>
                <a:ext uri="{FF2B5EF4-FFF2-40B4-BE49-F238E27FC236}">
                  <a16:creationId xmlns:a16="http://schemas.microsoft.com/office/drawing/2014/main" id="{AEA6CAE2-8741-4E88-A632-69C2B2EC58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zh-CN" altLang="en-US"/>
            </a:p>
          </p:txBody>
        </p:sp>
        <p:sp>
          <p:nvSpPr>
            <p:cNvPr id="62" name="Freeform 30">
              <a:extLst>
                <a:ext uri="{FF2B5EF4-FFF2-40B4-BE49-F238E27FC236}">
                  <a16:creationId xmlns:a16="http://schemas.microsoft.com/office/drawing/2014/main" id="{014AC37D-4388-4AE6-9D4D-CCD99A608C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zh-CN" altLang="en-US"/>
            </a:p>
          </p:txBody>
        </p:sp>
        <p:sp>
          <p:nvSpPr>
            <p:cNvPr id="63" name="Freeform 31">
              <a:extLst>
                <a:ext uri="{FF2B5EF4-FFF2-40B4-BE49-F238E27FC236}">
                  <a16:creationId xmlns:a16="http://schemas.microsoft.com/office/drawing/2014/main" id="{7FE084B0-333E-4F7C-83F1-F7D132527D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zh-CN" altLang="en-US"/>
            </a:p>
          </p:txBody>
        </p:sp>
        <p:sp>
          <p:nvSpPr>
            <p:cNvPr id="64" name="Freeform 32">
              <a:extLst>
                <a:ext uri="{FF2B5EF4-FFF2-40B4-BE49-F238E27FC236}">
                  <a16:creationId xmlns:a16="http://schemas.microsoft.com/office/drawing/2014/main" id="{FDCFCB98-2E3A-4227-823C-80489BB284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zh-CN" altLang="en-US"/>
            </a:p>
          </p:txBody>
        </p:sp>
        <p:sp>
          <p:nvSpPr>
            <p:cNvPr id="65" name="Freeform 33">
              <a:extLst>
                <a:ext uri="{FF2B5EF4-FFF2-40B4-BE49-F238E27FC236}">
                  <a16:creationId xmlns:a16="http://schemas.microsoft.com/office/drawing/2014/main" id="{252F94DE-A6A3-4463-BE05-34281F1C8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zh-CN" altLang="en-US"/>
            </a:p>
          </p:txBody>
        </p:sp>
        <p:sp>
          <p:nvSpPr>
            <p:cNvPr id="66" name="Freeform 34">
              <a:extLst>
                <a:ext uri="{FF2B5EF4-FFF2-40B4-BE49-F238E27FC236}">
                  <a16:creationId xmlns:a16="http://schemas.microsoft.com/office/drawing/2014/main" id="{16EA21FA-886F-43CF-9D44-C1342F3055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zh-CN" altLang="en-US"/>
            </a:p>
          </p:txBody>
        </p:sp>
        <p:sp>
          <p:nvSpPr>
            <p:cNvPr id="67" name="Freeform 35">
              <a:extLst>
                <a:ext uri="{FF2B5EF4-FFF2-40B4-BE49-F238E27FC236}">
                  <a16:creationId xmlns:a16="http://schemas.microsoft.com/office/drawing/2014/main" id="{88C821A5-BCF7-47FE-894F-0ADC5FDB28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zh-CN" altLang="en-US"/>
            </a:p>
          </p:txBody>
        </p:sp>
        <p:sp>
          <p:nvSpPr>
            <p:cNvPr id="68" name="Freeform 36">
              <a:extLst>
                <a:ext uri="{FF2B5EF4-FFF2-40B4-BE49-F238E27FC236}">
                  <a16:creationId xmlns:a16="http://schemas.microsoft.com/office/drawing/2014/main" id="{F8337ECE-206A-472E-AFC4-0F230C91E8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zh-CN" altLang="en-US"/>
            </a:p>
          </p:txBody>
        </p:sp>
        <p:sp>
          <p:nvSpPr>
            <p:cNvPr id="69" name="Freeform 37">
              <a:extLst>
                <a:ext uri="{FF2B5EF4-FFF2-40B4-BE49-F238E27FC236}">
                  <a16:creationId xmlns:a16="http://schemas.microsoft.com/office/drawing/2014/main" id="{90BB2EC4-D043-4B43-87E7-723A787EE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zh-CN" altLang="en-US"/>
            </a:p>
          </p:txBody>
        </p:sp>
        <p:sp>
          <p:nvSpPr>
            <p:cNvPr id="70" name="Freeform 38">
              <a:extLst>
                <a:ext uri="{FF2B5EF4-FFF2-40B4-BE49-F238E27FC236}">
                  <a16:creationId xmlns:a16="http://schemas.microsoft.com/office/drawing/2014/main" id="{04013015-AF71-47BC-BE4D-ED9EFA24FF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zh-CN" altLang="en-US"/>
            </a:p>
          </p:txBody>
        </p:sp>
      </p:grpSp>
      <p:sp>
        <p:nvSpPr>
          <p:cNvPr id="71" name="Rectangle 37">
            <a:extLst>
              <a:ext uri="{FF2B5EF4-FFF2-40B4-BE49-F238E27FC236}">
                <a16:creationId xmlns:a16="http://schemas.microsoft.com/office/drawing/2014/main" id="{71B30B18-D920-4E3E-B931-1F310244C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zh-CN" altLang="en-US"/>
          </a:p>
        </p:txBody>
      </p:sp>
      <p:sp>
        <p:nvSpPr>
          <p:cNvPr id="72" name="Freeform 11">
            <a:extLst>
              <a:ext uri="{FF2B5EF4-FFF2-40B4-BE49-F238E27FC236}">
                <a16:creationId xmlns:a16="http://schemas.microsoft.com/office/drawing/2014/main" id="{C70EF50A-66E6-460A-8AF9-47A10D0D99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zh-CN" altLang="en-US"/>
          </a:p>
        </p:txBody>
      </p:sp>
      <p:sp>
        <p:nvSpPr>
          <p:cNvPr id="73" name="Rectangle 41">
            <a:extLst>
              <a:ext uri="{FF2B5EF4-FFF2-40B4-BE49-F238E27FC236}">
                <a16:creationId xmlns:a16="http://schemas.microsoft.com/office/drawing/2014/main" id="{01520B72-94C4-4ABB-AC64-A3382705B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35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9A64CBFD-D6E8-4E6A-8F66-1948BED331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图片 4">
            <a:extLst>
              <a:ext uri="{FF2B5EF4-FFF2-40B4-BE49-F238E27FC236}">
                <a16:creationId xmlns:a16="http://schemas.microsoft.com/office/drawing/2014/main" id="{105FA978-0037-5616-5E36-B2DCD5FDB335}"/>
              </a:ext>
            </a:extLst>
          </p:cNvPr>
          <p:cNvPicPr>
            <a:picLocks noChangeAspect="1"/>
          </p:cNvPicPr>
          <p:nvPr/>
        </p:nvPicPr>
        <p:blipFill>
          <a:blip r:embed="rId2"/>
          <a:stretch>
            <a:fillRect/>
          </a:stretch>
        </p:blipFill>
        <p:spPr>
          <a:xfrm>
            <a:off x="643467" y="689102"/>
            <a:ext cx="10905066" cy="5479796"/>
          </a:xfrm>
          <a:prstGeom prst="rect">
            <a:avLst/>
          </a:prstGeom>
        </p:spPr>
      </p:pic>
    </p:spTree>
    <p:extLst>
      <p:ext uri="{BB962C8B-B14F-4D97-AF65-F5344CB8AC3E}">
        <p14:creationId xmlns:p14="http://schemas.microsoft.com/office/powerpoint/2010/main" val="17161736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a:extLst>
              <a:ext uri="{FF2B5EF4-FFF2-40B4-BE49-F238E27FC236}">
                <a16:creationId xmlns:a16="http://schemas.microsoft.com/office/drawing/2014/main" id="{00F43F98-191A-96CB-6E9C-BAD1DEE3422B}"/>
              </a:ext>
            </a:extLst>
          </p:cNvPr>
          <p:cNvCxnSpPr>
            <a:cxnSpLocks/>
          </p:cNvCxnSpPr>
          <p:nvPr/>
        </p:nvCxnSpPr>
        <p:spPr>
          <a:xfrm>
            <a:off x="1884000" y="4234376"/>
            <a:ext cx="8424000" cy="0"/>
          </a:xfrm>
          <a:prstGeom prst="line">
            <a:avLst/>
          </a:prstGeom>
          <a:ln w="15875">
            <a:solidFill>
              <a:srgbClr val="3F3B3A"/>
            </a:solidFill>
          </a:ln>
        </p:spPr>
        <p:style>
          <a:lnRef idx="1">
            <a:schemeClr val="accent1"/>
          </a:lnRef>
          <a:fillRef idx="0">
            <a:schemeClr val="accent1"/>
          </a:fillRef>
          <a:effectRef idx="0">
            <a:schemeClr val="accent1"/>
          </a:effectRef>
          <a:fontRef idx="minor">
            <a:schemeClr val="tx1"/>
          </a:fontRef>
        </p:style>
      </p:cxnSp>
      <p:cxnSp>
        <p:nvCxnSpPr>
          <p:cNvPr id="5" name="直接连接符 4">
            <a:extLst>
              <a:ext uri="{FF2B5EF4-FFF2-40B4-BE49-F238E27FC236}">
                <a16:creationId xmlns:a16="http://schemas.microsoft.com/office/drawing/2014/main" id="{EFC22FA4-6DEB-5596-1CEF-D02CCA70596D}"/>
              </a:ext>
            </a:extLst>
          </p:cNvPr>
          <p:cNvCxnSpPr>
            <a:cxnSpLocks/>
          </p:cNvCxnSpPr>
          <p:nvPr/>
        </p:nvCxnSpPr>
        <p:spPr>
          <a:xfrm>
            <a:off x="1884000" y="2623943"/>
            <a:ext cx="8424000" cy="0"/>
          </a:xfrm>
          <a:prstGeom prst="line">
            <a:avLst/>
          </a:prstGeom>
          <a:ln w="15875">
            <a:solidFill>
              <a:srgbClr val="3F3B3A"/>
            </a:solidFill>
          </a:ln>
        </p:spPr>
        <p:style>
          <a:lnRef idx="1">
            <a:schemeClr val="accent1"/>
          </a:lnRef>
          <a:fillRef idx="0">
            <a:schemeClr val="accent1"/>
          </a:fillRef>
          <a:effectRef idx="0">
            <a:schemeClr val="accent1"/>
          </a:effectRef>
          <a:fontRef idx="minor">
            <a:schemeClr val="tx1"/>
          </a:fontRef>
        </p:style>
      </p:cxnSp>
      <p:sp>
        <p:nvSpPr>
          <p:cNvPr id="6" name="文本框 5">
            <a:extLst>
              <a:ext uri="{FF2B5EF4-FFF2-40B4-BE49-F238E27FC236}">
                <a16:creationId xmlns:a16="http://schemas.microsoft.com/office/drawing/2014/main" id="{F7F1A786-D63F-D487-98DB-C72DD5181108}"/>
              </a:ext>
            </a:extLst>
          </p:cNvPr>
          <p:cNvSpPr txBox="1"/>
          <p:nvPr/>
        </p:nvSpPr>
        <p:spPr>
          <a:xfrm>
            <a:off x="3051673" y="2736502"/>
            <a:ext cx="6088653" cy="1384995"/>
          </a:xfrm>
          <a:prstGeom prst="rect">
            <a:avLst/>
          </a:prstGeom>
          <a:noFill/>
        </p:spPr>
        <p:txBody>
          <a:bodyPr wrap="square" rtlCol="0">
            <a:spAutoFit/>
          </a:bodyPr>
          <a:lstStyle/>
          <a:p>
            <a:pPr algn="ctr"/>
            <a:r>
              <a:rPr lang="zh-CN" altLang="en-US" sz="6600" dirty="0">
                <a:latin typeface="Times New Roman" panose="02020603050405020304" pitchFamily="18" charset="0"/>
                <a:ea typeface="黑体" panose="02010609060101010101" pitchFamily="49" charset="-122"/>
              </a:rPr>
              <a:t>结果</a:t>
            </a:r>
            <a:r>
              <a:rPr lang="en-US" altLang="zh-CN" sz="6600" dirty="0">
                <a:latin typeface="Times New Roman" panose="02020603050405020304" pitchFamily="18" charset="0"/>
                <a:ea typeface="黑体" panose="02010609060101010101" pitchFamily="49" charset="-122"/>
              </a:rPr>
              <a:t>   </a:t>
            </a:r>
            <a:r>
              <a:rPr lang="zh-CN" altLang="en-US" sz="6600" dirty="0">
                <a:latin typeface="Times New Roman" panose="02020603050405020304" pitchFamily="18" charset="0"/>
                <a:ea typeface="黑体" panose="02010609060101010101" pitchFamily="49" charset="-122"/>
              </a:rPr>
              <a:t>实验</a:t>
            </a:r>
            <a:r>
              <a:rPr lang="en-US" altLang="zh-CN" sz="6600" dirty="0">
                <a:latin typeface="Times New Roman" panose="02020603050405020304" pitchFamily="18" charset="0"/>
                <a:ea typeface="黑体" panose="02010609060101010101" pitchFamily="49" charset="-122"/>
              </a:rPr>
              <a:t> </a:t>
            </a:r>
            <a:r>
              <a:rPr lang="en-US" altLang="zh-CN" sz="6600" dirty="0" err="1">
                <a:latin typeface="Times New Roman" panose="02020603050405020304" pitchFamily="18" charset="0"/>
                <a:ea typeface="黑体" panose="02010609060101010101" pitchFamily="49" charset="-122"/>
              </a:rPr>
              <a:t>Ⅰb</a:t>
            </a:r>
            <a:endParaRPr lang="en-US" altLang="zh-CN" sz="6600" dirty="0">
              <a:latin typeface="Times New Roman" panose="02020603050405020304" pitchFamily="18" charset="0"/>
              <a:ea typeface="黑体" panose="02010609060101010101" pitchFamily="49" charset="-122"/>
            </a:endParaRPr>
          </a:p>
          <a:p>
            <a:pPr algn="ctr"/>
            <a:r>
              <a:rPr lang="en-US" altLang="zh-CN" dirty="0">
                <a:latin typeface="Times New Roman" panose="02020603050405020304" pitchFamily="18" charset="0"/>
                <a:ea typeface="黑体" panose="02010609060101010101" pitchFamily="49" charset="-122"/>
              </a:rPr>
              <a:t>RESULTS</a:t>
            </a:r>
          </a:p>
        </p:txBody>
      </p:sp>
      <p:sp>
        <p:nvSpPr>
          <p:cNvPr id="7" name="Freeform 77">
            <a:extLst>
              <a:ext uri="{FF2B5EF4-FFF2-40B4-BE49-F238E27FC236}">
                <a16:creationId xmlns:a16="http://schemas.microsoft.com/office/drawing/2014/main" id="{A79BA88F-D54B-FB06-59C7-8B436E74DE21}"/>
              </a:ext>
            </a:extLst>
          </p:cNvPr>
          <p:cNvSpPr/>
          <p:nvPr/>
        </p:nvSpPr>
        <p:spPr>
          <a:xfrm>
            <a:off x="5658606" y="1380117"/>
            <a:ext cx="874788" cy="1074159"/>
          </a:xfrm>
          <a:custGeom>
            <a:avLst/>
            <a:gdLst>
              <a:gd name="T0" fmla="*/ 1681 w 1962"/>
              <a:gd name="T1" fmla="*/ 295 h 2413"/>
              <a:gd name="T2" fmla="*/ 926 w 1962"/>
              <a:gd name="T3" fmla="*/ 1 h 2413"/>
              <a:gd name="T4" fmla="*/ 285 w 1962"/>
              <a:gd name="T5" fmla="*/ 257 h 2413"/>
              <a:gd name="T6" fmla="*/ 96 w 1962"/>
              <a:gd name="T7" fmla="*/ 823 h 2413"/>
              <a:gd name="T8" fmla="*/ 127 w 1962"/>
              <a:gd name="T9" fmla="*/ 1063 h 2413"/>
              <a:gd name="T10" fmla="*/ 5 w 1962"/>
              <a:gd name="T11" fmla="*/ 1322 h 2413"/>
              <a:gd name="T12" fmla="*/ 107 w 1962"/>
              <a:gd name="T13" fmla="*/ 1392 h 2413"/>
              <a:gd name="T14" fmla="*/ 126 w 1962"/>
              <a:gd name="T15" fmla="*/ 1453 h 2413"/>
              <a:gd name="T16" fmla="*/ 125 w 1962"/>
              <a:gd name="T17" fmla="*/ 1537 h 2413"/>
              <a:gd name="T18" fmla="*/ 174 w 1962"/>
              <a:gd name="T19" fmla="*/ 1577 h 2413"/>
              <a:gd name="T20" fmla="*/ 169 w 1962"/>
              <a:gd name="T21" fmla="*/ 1602 h 2413"/>
              <a:gd name="T22" fmla="*/ 187 w 1962"/>
              <a:gd name="T23" fmla="*/ 1687 h 2413"/>
              <a:gd name="T24" fmla="*/ 212 w 1962"/>
              <a:gd name="T25" fmla="*/ 1789 h 2413"/>
              <a:gd name="T26" fmla="*/ 233 w 1962"/>
              <a:gd name="T27" fmla="*/ 1920 h 2413"/>
              <a:gd name="T28" fmla="*/ 470 w 1962"/>
              <a:gd name="T29" fmla="*/ 1952 h 2413"/>
              <a:gd name="T30" fmla="*/ 731 w 1962"/>
              <a:gd name="T31" fmla="*/ 2004 h 2413"/>
              <a:gd name="T32" fmla="*/ 919 w 1962"/>
              <a:gd name="T33" fmla="*/ 2413 h 2413"/>
              <a:gd name="T34" fmla="*/ 1579 w 1962"/>
              <a:gd name="T35" fmla="*/ 1802 h 2413"/>
              <a:gd name="T36" fmla="*/ 1670 w 1962"/>
              <a:gd name="T37" fmla="*/ 1345 h 2413"/>
              <a:gd name="T38" fmla="*/ 1902 w 1962"/>
              <a:gd name="T39" fmla="*/ 884 h 2413"/>
              <a:gd name="T40" fmla="*/ 1681 w 1962"/>
              <a:gd name="T41" fmla="*/ 295 h 2413"/>
              <a:gd name="T42" fmla="*/ 1386 w 1962"/>
              <a:gd name="T43" fmla="*/ 1282 h 2413"/>
              <a:gd name="T44" fmla="*/ 1153 w 1962"/>
              <a:gd name="T45" fmla="*/ 1105 h 2413"/>
              <a:gd name="T46" fmla="*/ 1122 w 1962"/>
              <a:gd name="T47" fmla="*/ 1107 h 2413"/>
              <a:gd name="T48" fmla="*/ 905 w 1962"/>
              <a:gd name="T49" fmla="*/ 869 h 2413"/>
              <a:gd name="T50" fmla="*/ 377 w 1962"/>
              <a:gd name="T51" fmla="*/ 726 h 2413"/>
              <a:gd name="T52" fmla="*/ 297 w 1962"/>
              <a:gd name="T53" fmla="*/ 594 h 2413"/>
              <a:gd name="T54" fmla="*/ 377 w 1962"/>
              <a:gd name="T55" fmla="*/ 344 h 2413"/>
              <a:gd name="T56" fmla="*/ 918 w 1962"/>
              <a:gd name="T57" fmla="*/ 128 h 2413"/>
              <a:gd name="T58" fmla="*/ 1586 w 1962"/>
              <a:gd name="T59" fmla="*/ 380 h 2413"/>
              <a:gd name="T60" fmla="*/ 1781 w 1962"/>
              <a:gd name="T61" fmla="*/ 830 h 2413"/>
              <a:gd name="T62" fmla="*/ 1782 w 1962"/>
              <a:gd name="T63" fmla="*/ 853 h 2413"/>
              <a:gd name="T64" fmla="*/ 1386 w 1962"/>
              <a:gd name="T65" fmla="*/ 1282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62" h="2413">
                <a:moveTo>
                  <a:pt x="1681" y="295"/>
                </a:moveTo>
                <a:cubicBezTo>
                  <a:pt x="1546" y="144"/>
                  <a:pt x="1367" y="4"/>
                  <a:pt x="926" y="1"/>
                </a:cubicBezTo>
                <a:cubicBezTo>
                  <a:pt x="753" y="0"/>
                  <a:pt x="490" y="40"/>
                  <a:pt x="285" y="257"/>
                </a:cubicBezTo>
                <a:cubicBezTo>
                  <a:pt x="161" y="388"/>
                  <a:pt x="70" y="553"/>
                  <a:pt x="96" y="823"/>
                </a:cubicBezTo>
                <a:cubicBezTo>
                  <a:pt x="102" y="882"/>
                  <a:pt x="186" y="949"/>
                  <a:pt x="127" y="1063"/>
                </a:cubicBezTo>
                <a:cubicBezTo>
                  <a:pt x="127" y="1063"/>
                  <a:pt x="0" y="1285"/>
                  <a:pt x="5" y="1322"/>
                </a:cubicBezTo>
                <a:cubicBezTo>
                  <a:pt x="5" y="1322"/>
                  <a:pt x="3" y="1389"/>
                  <a:pt x="107" y="1392"/>
                </a:cubicBezTo>
                <a:cubicBezTo>
                  <a:pt x="107" y="1392"/>
                  <a:pt x="133" y="1395"/>
                  <a:pt x="126" y="1453"/>
                </a:cubicBezTo>
                <a:lnTo>
                  <a:pt x="125" y="1537"/>
                </a:lnTo>
                <a:cubicBezTo>
                  <a:pt x="125" y="1537"/>
                  <a:pt x="128" y="1562"/>
                  <a:pt x="174" y="1577"/>
                </a:cubicBezTo>
                <a:cubicBezTo>
                  <a:pt x="174" y="1577"/>
                  <a:pt x="182" y="1585"/>
                  <a:pt x="169" y="1602"/>
                </a:cubicBezTo>
                <a:cubicBezTo>
                  <a:pt x="169" y="1602"/>
                  <a:pt x="145" y="1629"/>
                  <a:pt x="187" y="1687"/>
                </a:cubicBezTo>
                <a:cubicBezTo>
                  <a:pt x="202" y="1708"/>
                  <a:pt x="227" y="1735"/>
                  <a:pt x="212" y="1789"/>
                </a:cubicBezTo>
                <a:cubicBezTo>
                  <a:pt x="212" y="1789"/>
                  <a:pt x="192" y="1895"/>
                  <a:pt x="233" y="1920"/>
                </a:cubicBezTo>
                <a:cubicBezTo>
                  <a:pt x="233" y="1920"/>
                  <a:pt x="280" y="1976"/>
                  <a:pt x="470" y="1952"/>
                </a:cubicBezTo>
                <a:cubicBezTo>
                  <a:pt x="536" y="1944"/>
                  <a:pt x="658" y="1912"/>
                  <a:pt x="731" y="2004"/>
                </a:cubicBezTo>
                <a:cubicBezTo>
                  <a:pt x="731" y="2004"/>
                  <a:pt x="905" y="2335"/>
                  <a:pt x="919" y="2413"/>
                </a:cubicBezTo>
                <a:cubicBezTo>
                  <a:pt x="919" y="2413"/>
                  <a:pt x="1216" y="1884"/>
                  <a:pt x="1579" y="1802"/>
                </a:cubicBezTo>
                <a:cubicBezTo>
                  <a:pt x="1579" y="1802"/>
                  <a:pt x="1490" y="1603"/>
                  <a:pt x="1670" y="1345"/>
                </a:cubicBezTo>
                <a:cubicBezTo>
                  <a:pt x="1670" y="1345"/>
                  <a:pt x="1895" y="1048"/>
                  <a:pt x="1902" y="884"/>
                </a:cubicBezTo>
                <a:cubicBezTo>
                  <a:pt x="1902" y="884"/>
                  <a:pt x="1962" y="609"/>
                  <a:pt x="1681" y="295"/>
                </a:cubicBezTo>
                <a:close/>
                <a:moveTo>
                  <a:pt x="1386" y="1282"/>
                </a:moveTo>
                <a:cubicBezTo>
                  <a:pt x="1233" y="1287"/>
                  <a:pt x="1225" y="1184"/>
                  <a:pt x="1153" y="1105"/>
                </a:cubicBezTo>
                <a:cubicBezTo>
                  <a:pt x="1143" y="1106"/>
                  <a:pt x="1133" y="1107"/>
                  <a:pt x="1122" y="1107"/>
                </a:cubicBezTo>
                <a:cubicBezTo>
                  <a:pt x="942" y="1112"/>
                  <a:pt x="975" y="921"/>
                  <a:pt x="905" y="869"/>
                </a:cubicBezTo>
                <a:cubicBezTo>
                  <a:pt x="737" y="744"/>
                  <a:pt x="500" y="853"/>
                  <a:pt x="377" y="726"/>
                </a:cubicBezTo>
                <a:cubicBezTo>
                  <a:pt x="337" y="686"/>
                  <a:pt x="302" y="647"/>
                  <a:pt x="297" y="594"/>
                </a:cubicBezTo>
                <a:cubicBezTo>
                  <a:pt x="285" y="466"/>
                  <a:pt x="314" y="411"/>
                  <a:pt x="377" y="344"/>
                </a:cubicBezTo>
                <a:cubicBezTo>
                  <a:pt x="547" y="165"/>
                  <a:pt x="764" y="128"/>
                  <a:pt x="918" y="128"/>
                </a:cubicBezTo>
                <a:cubicBezTo>
                  <a:pt x="1330" y="131"/>
                  <a:pt x="1473" y="254"/>
                  <a:pt x="1586" y="380"/>
                </a:cubicBezTo>
                <a:cubicBezTo>
                  <a:pt x="1772" y="587"/>
                  <a:pt x="1783" y="766"/>
                  <a:pt x="1781" y="830"/>
                </a:cubicBezTo>
                <a:cubicBezTo>
                  <a:pt x="1781" y="838"/>
                  <a:pt x="1782" y="845"/>
                  <a:pt x="1782" y="853"/>
                </a:cubicBezTo>
                <a:cubicBezTo>
                  <a:pt x="1783" y="1090"/>
                  <a:pt x="1605" y="1274"/>
                  <a:pt x="1386" y="1282"/>
                </a:cubicBezTo>
                <a:close/>
              </a:path>
            </a:pathLst>
          </a:custGeom>
          <a:solidFill>
            <a:srgbClr val="3F3B3A"/>
          </a:solidFill>
          <a:ln w="12700" cap="flat">
            <a:noFill/>
            <a:miter lim="400000"/>
          </a:ln>
          <a:effectLst/>
        </p:spPr>
        <p:txBody>
          <a:bodyPr wrap="square" lIns="91439" tIns="91439" rIns="91439" bIns="91439" numCol="1"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latin typeface="思源黑体 CN Medium" panose="020B0600000000000000" pitchFamily="34" charset="-122"/>
              <a:ea typeface="思源黑体 CN Medium" panose="020B0600000000000000" pitchFamily="34" charset="-122"/>
            </a:endParaRPr>
          </a:p>
        </p:txBody>
      </p:sp>
    </p:spTree>
    <p:extLst>
      <p:ext uri="{BB962C8B-B14F-4D97-AF65-F5344CB8AC3E}">
        <p14:creationId xmlns:p14="http://schemas.microsoft.com/office/powerpoint/2010/main" val="41066120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01E7660-30BE-4AD1-939C-8ABBC66EC79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25" name="Freeform 11">
              <a:extLst>
                <a:ext uri="{FF2B5EF4-FFF2-40B4-BE49-F238E27FC236}">
                  <a16:creationId xmlns:a16="http://schemas.microsoft.com/office/drawing/2014/main" id="{AF2339E5-4CFB-46BA-A1E6-1F2F592978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zh-CN" altLang="en-US"/>
            </a:p>
          </p:txBody>
        </p:sp>
        <p:sp>
          <p:nvSpPr>
            <p:cNvPr id="26" name="Freeform 12">
              <a:extLst>
                <a:ext uri="{FF2B5EF4-FFF2-40B4-BE49-F238E27FC236}">
                  <a16:creationId xmlns:a16="http://schemas.microsoft.com/office/drawing/2014/main" id="{A714EACA-E00A-47F4-9617-48EF86FCA8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zh-CN" altLang="en-US"/>
            </a:p>
          </p:txBody>
        </p:sp>
        <p:sp>
          <p:nvSpPr>
            <p:cNvPr id="27" name="Freeform 13">
              <a:extLst>
                <a:ext uri="{FF2B5EF4-FFF2-40B4-BE49-F238E27FC236}">
                  <a16:creationId xmlns:a16="http://schemas.microsoft.com/office/drawing/2014/main" id="{3D643816-3096-4530-BAC2-B7799760D5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zh-CN" altLang="en-US"/>
            </a:p>
          </p:txBody>
        </p:sp>
        <p:sp>
          <p:nvSpPr>
            <p:cNvPr id="28" name="Freeform 14">
              <a:extLst>
                <a:ext uri="{FF2B5EF4-FFF2-40B4-BE49-F238E27FC236}">
                  <a16:creationId xmlns:a16="http://schemas.microsoft.com/office/drawing/2014/main" id="{4481B6B9-DFCC-4B58-B517-C90F77008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zh-CN" altLang="en-US"/>
            </a:p>
          </p:txBody>
        </p:sp>
        <p:sp>
          <p:nvSpPr>
            <p:cNvPr id="29" name="Freeform 15">
              <a:extLst>
                <a:ext uri="{FF2B5EF4-FFF2-40B4-BE49-F238E27FC236}">
                  <a16:creationId xmlns:a16="http://schemas.microsoft.com/office/drawing/2014/main" id="{C3AD10B5-BAA3-43BF-AB59-8B0E610B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zh-CN" altLang="en-US"/>
            </a:p>
          </p:txBody>
        </p:sp>
        <p:sp>
          <p:nvSpPr>
            <p:cNvPr id="30" name="Freeform 16">
              <a:extLst>
                <a:ext uri="{FF2B5EF4-FFF2-40B4-BE49-F238E27FC236}">
                  <a16:creationId xmlns:a16="http://schemas.microsoft.com/office/drawing/2014/main" id="{A8CBC7E8-2093-422A-B1DF-548212F5E9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zh-CN" altLang="en-US"/>
            </a:p>
          </p:txBody>
        </p:sp>
        <p:sp>
          <p:nvSpPr>
            <p:cNvPr id="31" name="Freeform 17">
              <a:extLst>
                <a:ext uri="{FF2B5EF4-FFF2-40B4-BE49-F238E27FC236}">
                  <a16:creationId xmlns:a16="http://schemas.microsoft.com/office/drawing/2014/main" id="{DACD4C1E-0C60-49F4-9940-2EC2B351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zh-CN" altLang="en-US"/>
            </a:p>
          </p:txBody>
        </p:sp>
        <p:sp>
          <p:nvSpPr>
            <p:cNvPr id="32" name="Freeform 18">
              <a:extLst>
                <a:ext uri="{FF2B5EF4-FFF2-40B4-BE49-F238E27FC236}">
                  <a16:creationId xmlns:a16="http://schemas.microsoft.com/office/drawing/2014/main" id="{D4EBDC8A-E0EA-4C61-9A07-F87965F308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zh-CN" altLang="en-US"/>
            </a:p>
          </p:txBody>
        </p:sp>
        <p:sp>
          <p:nvSpPr>
            <p:cNvPr id="33" name="Freeform 19">
              <a:extLst>
                <a:ext uri="{FF2B5EF4-FFF2-40B4-BE49-F238E27FC236}">
                  <a16:creationId xmlns:a16="http://schemas.microsoft.com/office/drawing/2014/main" id="{56AB17E4-FFC1-40A6-8716-4DA6E7E2E0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zh-CN" altLang="en-US"/>
            </a:p>
          </p:txBody>
        </p:sp>
        <p:sp>
          <p:nvSpPr>
            <p:cNvPr id="34" name="Freeform 20">
              <a:extLst>
                <a:ext uri="{FF2B5EF4-FFF2-40B4-BE49-F238E27FC236}">
                  <a16:creationId xmlns:a16="http://schemas.microsoft.com/office/drawing/2014/main" id="{18B82752-3697-40F0-A707-455553AE39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zh-CN" altLang="en-US"/>
            </a:p>
          </p:txBody>
        </p:sp>
        <p:sp>
          <p:nvSpPr>
            <p:cNvPr id="35" name="Freeform 21">
              <a:extLst>
                <a:ext uri="{FF2B5EF4-FFF2-40B4-BE49-F238E27FC236}">
                  <a16:creationId xmlns:a16="http://schemas.microsoft.com/office/drawing/2014/main" id="{46E341FE-2212-45E9-9AC6-689D6A7A0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zh-CN" altLang="en-US"/>
            </a:p>
          </p:txBody>
        </p:sp>
        <p:sp>
          <p:nvSpPr>
            <p:cNvPr id="36" name="Freeform 22">
              <a:extLst>
                <a:ext uri="{FF2B5EF4-FFF2-40B4-BE49-F238E27FC236}">
                  <a16:creationId xmlns:a16="http://schemas.microsoft.com/office/drawing/2014/main" id="{60DDF26F-4245-4642-8C13-878C6ABE4A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zh-CN" altLang="en-US"/>
            </a:p>
          </p:txBody>
        </p:sp>
      </p:grpSp>
      <p:grpSp>
        <p:nvGrpSpPr>
          <p:cNvPr id="38" name="Group 37">
            <a:extLst>
              <a:ext uri="{FF2B5EF4-FFF2-40B4-BE49-F238E27FC236}">
                <a16:creationId xmlns:a16="http://schemas.microsoft.com/office/drawing/2014/main" id="{E2F0A64F-6E97-407F-905F-CFB60C876A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39" name="Freeform 27">
              <a:extLst>
                <a:ext uri="{FF2B5EF4-FFF2-40B4-BE49-F238E27FC236}">
                  <a16:creationId xmlns:a16="http://schemas.microsoft.com/office/drawing/2014/main" id="{6B2CD8E6-069E-402A-B6AC-FF0051404F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zh-CN" altLang="en-US"/>
            </a:p>
          </p:txBody>
        </p:sp>
        <p:sp>
          <p:nvSpPr>
            <p:cNvPr id="40" name="Freeform 28">
              <a:extLst>
                <a:ext uri="{FF2B5EF4-FFF2-40B4-BE49-F238E27FC236}">
                  <a16:creationId xmlns:a16="http://schemas.microsoft.com/office/drawing/2014/main" id="{A6CA6D01-96EA-411D-B14A-86F2AFDBDC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zh-CN" altLang="en-US"/>
            </a:p>
          </p:txBody>
        </p:sp>
        <p:sp>
          <p:nvSpPr>
            <p:cNvPr id="41" name="Freeform 29">
              <a:extLst>
                <a:ext uri="{FF2B5EF4-FFF2-40B4-BE49-F238E27FC236}">
                  <a16:creationId xmlns:a16="http://schemas.microsoft.com/office/drawing/2014/main" id="{69CFD19D-A122-4CB2-866A-479CA3A52F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zh-CN" altLang="en-US"/>
            </a:p>
          </p:txBody>
        </p:sp>
        <p:sp>
          <p:nvSpPr>
            <p:cNvPr id="42" name="Freeform 30">
              <a:extLst>
                <a:ext uri="{FF2B5EF4-FFF2-40B4-BE49-F238E27FC236}">
                  <a16:creationId xmlns:a16="http://schemas.microsoft.com/office/drawing/2014/main" id="{C9F6C159-EFEF-4092-B1F1-7AB7F5A44F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zh-CN" altLang="en-US"/>
            </a:p>
          </p:txBody>
        </p:sp>
        <p:sp>
          <p:nvSpPr>
            <p:cNvPr id="43" name="Freeform 31">
              <a:extLst>
                <a:ext uri="{FF2B5EF4-FFF2-40B4-BE49-F238E27FC236}">
                  <a16:creationId xmlns:a16="http://schemas.microsoft.com/office/drawing/2014/main" id="{3A1E13BE-E59A-46EA-8C13-190FCBC3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zh-CN" altLang="en-US"/>
            </a:p>
          </p:txBody>
        </p:sp>
        <p:sp>
          <p:nvSpPr>
            <p:cNvPr id="44" name="Freeform 32">
              <a:extLst>
                <a:ext uri="{FF2B5EF4-FFF2-40B4-BE49-F238E27FC236}">
                  <a16:creationId xmlns:a16="http://schemas.microsoft.com/office/drawing/2014/main" id="{4872D65B-9C5F-405F-BCCD-D61CB85656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zh-CN" altLang="en-US"/>
            </a:p>
          </p:txBody>
        </p:sp>
        <p:sp>
          <p:nvSpPr>
            <p:cNvPr id="45" name="Freeform 33">
              <a:extLst>
                <a:ext uri="{FF2B5EF4-FFF2-40B4-BE49-F238E27FC236}">
                  <a16:creationId xmlns:a16="http://schemas.microsoft.com/office/drawing/2014/main" id="{F6590D24-F49D-498F-A9A5-9CF6B09517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zh-CN" altLang="en-US"/>
            </a:p>
          </p:txBody>
        </p:sp>
        <p:sp>
          <p:nvSpPr>
            <p:cNvPr id="46" name="Freeform 34">
              <a:extLst>
                <a:ext uri="{FF2B5EF4-FFF2-40B4-BE49-F238E27FC236}">
                  <a16:creationId xmlns:a16="http://schemas.microsoft.com/office/drawing/2014/main" id="{F7AFD90D-3869-4EB4-A43D-A59A0583F6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zh-CN" altLang="en-US"/>
            </a:p>
          </p:txBody>
        </p:sp>
        <p:sp>
          <p:nvSpPr>
            <p:cNvPr id="47" name="Freeform 35">
              <a:extLst>
                <a:ext uri="{FF2B5EF4-FFF2-40B4-BE49-F238E27FC236}">
                  <a16:creationId xmlns:a16="http://schemas.microsoft.com/office/drawing/2014/main" id="{226A884C-1C5B-4789-8BED-CA2815F2BE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zh-CN" altLang="en-US"/>
            </a:p>
          </p:txBody>
        </p:sp>
        <p:sp>
          <p:nvSpPr>
            <p:cNvPr id="48" name="Freeform 36">
              <a:extLst>
                <a:ext uri="{FF2B5EF4-FFF2-40B4-BE49-F238E27FC236}">
                  <a16:creationId xmlns:a16="http://schemas.microsoft.com/office/drawing/2014/main" id="{54FC0D3F-819F-41B1-BFC2-FA3443FB46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zh-CN" altLang="en-US"/>
            </a:p>
          </p:txBody>
        </p:sp>
        <p:sp>
          <p:nvSpPr>
            <p:cNvPr id="49" name="Freeform 37">
              <a:extLst>
                <a:ext uri="{FF2B5EF4-FFF2-40B4-BE49-F238E27FC236}">
                  <a16:creationId xmlns:a16="http://schemas.microsoft.com/office/drawing/2014/main" id="{839E654C-F067-4053-881C-7D53C2E60B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zh-CN" altLang="en-US"/>
            </a:p>
          </p:txBody>
        </p:sp>
        <p:sp>
          <p:nvSpPr>
            <p:cNvPr id="50" name="Freeform 38">
              <a:extLst>
                <a:ext uri="{FF2B5EF4-FFF2-40B4-BE49-F238E27FC236}">
                  <a16:creationId xmlns:a16="http://schemas.microsoft.com/office/drawing/2014/main" id="{F44A0F15-BA31-4A9E-A48B-2F1D0E2CE5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zh-CN" altLang="en-US"/>
            </a:p>
          </p:txBody>
        </p:sp>
      </p:grpSp>
      <p:sp>
        <p:nvSpPr>
          <p:cNvPr id="52" name="Rectangle 51">
            <a:extLst>
              <a:ext uri="{FF2B5EF4-FFF2-40B4-BE49-F238E27FC236}">
                <a16:creationId xmlns:a16="http://schemas.microsoft.com/office/drawing/2014/main" id="{62631CC7-E8DA-4782-ADDD-F97B25E404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zh-CN" altLang="en-US"/>
          </a:p>
        </p:txBody>
      </p:sp>
      <p:sp>
        <p:nvSpPr>
          <p:cNvPr id="54" name="Freeform 11">
            <a:extLst>
              <a:ext uri="{FF2B5EF4-FFF2-40B4-BE49-F238E27FC236}">
                <a16:creationId xmlns:a16="http://schemas.microsoft.com/office/drawing/2014/main" id="{5D16879A-58B6-4F6B-8688-42B28FE10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zh-CN" altLang="en-US"/>
          </a:p>
        </p:txBody>
      </p:sp>
      <p:sp>
        <p:nvSpPr>
          <p:cNvPr id="56" name="Rectangle 55">
            <a:extLst>
              <a:ext uri="{FF2B5EF4-FFF2-40B4-BE49-F238E27FC236}">
                <a16:creationId xmlns:a16="http://schemas.microsoft.com/office/drawing/2014/main" id="{4C65EF45-751F-4B16-8EF6-0D1382C9D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410D52FB-FECF-4A00-8723-C495FDB745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图片 16">
            <a:extLst>
              <a:ext uri="{FF2B5EF4-FFF2-40B4-BE49-F238E27FC236}">
                <a16:creationId xmlns:a16="http://schemas.microsoft.com/office/drawing/2014/main" id="{2BA56AF7-6C3B-DFF4-07C1-662551511707}"/>
              </a:ext>
            </a:extLst>
          </p:cNvPr>
          <p:cNvPicPr>
            <a:picLocks noChangeAspect="1"/>
          </p:cNvPicPr>
          <p:nvPr/>
        </p:nvPicPr>
        <p:blipFill>
          <a:blip r:embed="rId2"/>
          <a:stretch>
            <a:fillRect/>
          </a:stretch>
        </p:blipFill>
        <p:spPr>
          <a:xfrm>
            <a:off x="446461" y="1455987"/>
            <a:ext cx="5327805" cy="3130642"/>
          </a:xfrm>
          <a:prstGeom prst="rect">
            <a:avLst/>
          </a:prstGeom>
        </p:spPr>
      </p:pic>
      <p:pic>
        <p:nvPicPr>
          <p:cNvPr id="19" name="图片 18">
            <a:extLst>
              <a:ext uri="{FF2B5EF4-FFF2-40B4-BE49-F238E27FC236}">
                <a16:creationId xmlns:a16="http://schemas.microsoft.com/office/drawing/2014/main" id="{30BFEB41-B440-19A2-567F-6E529F027345}"/>
              </a:ext>
            </a:extLst>
          </p:cNvPr>
          <p:cNvPicPr>
            <a:picLocks noChangeAspect="1"/>
          </p:cNvPicPr>
          <p:nvPr/>
        </p:nvPicPr>
        <p:blipFill>
          <a:blip r:embed="rId3"/>
          <a:stretch>
            <a:fillRect/>
          </a:stretch>
        </p:blipFill>
        <p:spPr>
          <a:xfrm>
            <a:off x="4718192" y="2086623"/>
            <a:ext cx="6194117" cy="1703383"/>
          </a:xfrm>
          <a:prstGeom prst="rect">
            <a:avLst/>
          </a:prstGeom>
        </p:spPr>
      </p:pic>
    </p:spTree>
    <p:extLst>
      <p:ext uri="{BB962C8B-B14F-4D97-AF65-F5344CB8AC3E}">
        <p14:creationId xmlns:p14="http://schemas.microsoft.com/office/powerpoint/2010/main" val="36115406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EC52685A-B69D-9306-CBF2-7B4C4DA57C85}"/>
              </a:ext>
            </a:extLst>
          </p:cNvPr>
          <p:cNvSpPr>
            <a:spLocks noGrp="1"/>
          </p:cNvSpPr>
          <p:nvPr>
            <p:ph idx="1"/>
          </p:nvPr>
        </p:nvSpPr>
        <p:spPr>
          <a:xfrm>
            <a:off x="1972987" y="707948"/>
            <a:ext cx="8915400" cy="5998696"/>
          </a:xfrm>
        </p:spPr>
        <p:txBody>
          <a:bodyPr>
            <a:normAutofit/>
          </a:bodyPr>
          <a:lstStyle/>
          <a:p>
            <a:r>
              <a:rPr lang="en-US" altLang="zh-CN" sz="2000" dirty="0"/>
              <a:t>Moral behavior vs. immoral behavior </a:t>
            </a:r>
            <a:r>
              <a:rPr lang="en-US" altLang="zh-CN" sz="2000" dirty="0">
                <a:solidFill>
                  <a:srgbClr val="C00000"/>
                </a:solidFill>
              </a:rPr>
              <a:t>repeated-measures analysis of variance (ANOVA) </a:t>
            </a:r>
            <a:r>
              <a:rPr lang="en-US" altLang="zh-CN" sz="2000" dirty="0"/>
              <a:t>was performed for the ACC and reaction time.</a:t>
            </a:r>
          </a:p>
          <a:p>
            <a:pPr marL="0" indent="0">
              <a:buNone/>
            </a:pPr>
            <a:endParaRPr lang="en-US" altLang="zh-CN" sz="2000" dirty="0"/>
          </a:p>
          <a:p>
            <a:r>
              <a:rPr lang="en-US" altLang="zh-CN" sz="2000" dirty="0"/>
              <a:t>The results demonstrated that the main effect of the contextual aesthetic value type was </a:t>
            </a:r>
            <a:r>
              <a:rPr lang="en-US" altLang="zh-CN" sz="2000" dirty="0">
                <a:solidFill>
                  <a:srgbClr val="C00000"/>
                </a:solidFill>
              </a:rPr>
              <a:t>significant</a:t>
            </a:r>
            <a:r>
              <a:rPr lang="en-US" altLang="zh-CN" sz="2000" dirty="0"/>
              <a:t>, F(1, 68) = 18.39, p &lt; .001, and η2 = 0.20. The main effect of the behavioral scene drawing type was </a:t>
            </a:r>
            <a:r>
              <a:rPr lang="en-US" altLang="zh-CN" sz="2000" dirty="0">
                <a:solidFill>
                  <a:srgbClr val="C00000"/>
                </a:solidFill>
              </a:rPr>
              <a:t>insignificant</a:t>
            </a:r>
            <a:r>
              <a:rPr lang="en-US" altLang="zh-CN" sz="2000" dirty="0"/>
              <a:t>, F(1, 68) = 2.92, p = .092, and η2 = 0.041 (Table 3). Interaction effect between types of contextual aesthetic value and types of behavioral scene drawings produced a </a:t>
            </a:r>
            <a:r>
              <a:rPr lang="en-US" altLang="zh-CN" sz="2000" dirty="0">
                <a:solidFill>
                  <a:srgbClr val="C00000"/>
                </a:solidFill>
              </a:rPr>
              <a:t>substantial interaction effect,</a:t>
            </a:r>
            <a:r>
              <a:rPr lang="en-US" altLang="zh-CN" sz="2000" dirty="0"/>
              <a:t> with F(1, 68) = 33.65, p &lt; .001, and η2 = 0.33 </a:t>
            </a:r>
          </a:p>
          <a:p>
            <a:pPr marL="0" indent="0">
              <a:buNone/>
            </a:pPr>
            <a:endParaRPr lang="en-US" altLang="zh-CN" sz="2000" dirty="0"/>
          </a:p>
          <a:p>
            <a:r>
              <a:rPr lang="en-US" altLang="zh-CN" sz="2000" dirty="0"/>
              <a:t>In high aesthetic contexts, the ACC for moral behavior was greater than in low aesthetic contexts, with t (68) = 5.15, p &lt; .001, 95% CI [0.17, 0.38], and Cohen’s d= 0.62. The ACC for immoral behavior was </a:t>
            </a:r>
            <a:r>
              <a:rPr lang="en-US" altLang="zh-CN" sz="2000" dirty="0">
                <a:solidFill>
                  <a:srgbClr val="C00000"/>
                </a:solidFill>
              </a:rPr>
              <a:t>significantly different </a:t>
            </a:r>
            <a:r>
              <a:rPr lang="en-US" altLang="zh-CN" sz="2000" dirty="0"/>
              <a:t>across high- and low-aesthetic contexts, t (68) = −6.11, p &lt; .001, 95% CI [−0.52, −0.26], and Cohen’s d = −0.74.</a:t>
            </a:r>
          </a:p>
          <a:p>
            <a:endParaRPr lang="en-US" altLang="zh-CN" sz="2000" dirty="0"/>
          </a:p>
          <a:p>
            <a:pPr marL="0" indent="0">
              <a:buNone/>
            </a:pPr>
            <a:endParaRPr lang="en-US" altLang="zh-CN" sz="2000" dirty="0"/>
          </a:p>
          <a:p>
            <a:pPr marL="0" indent="0">
              <a:buNone/>
            </a:pPr>
            <a:endParaRPr lang="en-US" altLang="zh-CN" sz="2000" dirty="0"/>
          </a:p>
        </p:txBody>
      </p:sp>
      <p:grpSp>
        <p:nvGrpSpPr>
          <p:cNvPr id="4" name="组合 3">
            <a:extLst>
              <a:ext uri="{FF2B5EF4-FFF2-40B4-BE49-F238E27FC236}">
                <a16:creationId xmlns:a16="http://schemas.microsoft.com/office/drawing/2014/main" id="{CF488D8E-5A09-F2D0-F821-BDF0A1FE7E8E}"/>
              </a:ext>
            </a:extLst>
          </p:cNvPr>
          <p:cNvGrpSpPr/>
          <p:nvPr/>
        </p:nvGrpSpPr>
        <p:grpSpPr>
          <a:xfrm>
            <a:off x="0" y="-99392"/>
            <a:ext cx="11974460" cy="812800"/>
            <a:chOff x="217540" y="1"/>
            <a:chExt cx="11974460" cy="812800"/>
          </a:xfrm>
        </p:grpSpPr>
        <p:sp>
          <p:nvSpPr>
            <p:cNvPr id="5" name="PA-矩形 7">
              <a:extLst>
                <a:ext uri="{FF2B5EF4-FFF2-40B4-BE49-F238E27FC236}">
                  <a16:creationId xmlns:a16="http://schemas.microsoft.com/office/drawing/2014/main" id="{8CDDA330-1333-BC30-0A20-EC5339A21184}"/>
                </a:ext>
              </a:extLst>
            </p:cNvPr>
            <p:cNvSpPr/>
            <p:nvPr>
              <p:custDataLst>
                <p:tags r:id="rId1"/>
              </p:custDataLst>
            </p:nvPr>
          </p:nvSpPr>
          <p:spPr>
            <a:xfrm>
              <a:off x="919706" y="43194"/>
              <a:ext cx="2185214" cy="461665"/>
            </a:xfrm>
            <a:prstGeom prst="rect">
              <a:avLst/>
            </a:prstGeom>
          </p:spPr>
          <p:txBody>
            <a:bodyPr wrap="none">
              <a:spAutoFit/>
            </a:bodyPr>
            <a:lstStyle/>
            <a:p>
              <a:r>
                <a:rPr lang="zh-CN" altLang="en-US" sz="2400" dirty="0">
                  <a:solidFill>
                    <a:srgbClr val="201F42"/>
                  </a:solidFill>
                  <a:latin typeface="黑体" panose="02010609060101010101" pitchFamily="49" charset="-122"/>
                  <a:ea typeface="黑体" panose="02010609060101010101" pitchFamily="49" charset="-122"/>
                </a:rPr>
                <a:t>结果</a:t>
              </a:r>
              <a:r>
                <a:rPr lang="en-US" altLang="zh-CN" sz="2400" dirty="0">
                  <a:solidFill>
                    <a:srgbClr val="201F42"/>
                  </a:solidFill>
                  <a:latin typeface="黑体" panose="02010609060101010101" pitchFamily="49" charset="-122"/>
                  <a:ea typeface="黑体" panose="02010609060101010101" pitchFamily="49" charset="-122"/>
                </a:rPr>
                <a:t>-</a:t>
              </a:r>
              <a:r>
                <a:rPr lang="zh-CN" altLang="en-US" sz="2400" dirty="0">
                  <a:solidFill>
                    <a:srgbClr val="201F42"/>
                  </a:solidFill>
                  <a:latin typeface="黑体" panose="02010609060101010101" pitchFamily="49" charset="-122"/>
                  <a:ea typeface="黑体" panose="02010609060101010101" pitchFamily="49" charset="-122"/>
                </a:rPr>
                <a:t>事后分析</a:t>
              </a:r>
            </a:p>
          </p:txBody>
        </p:sp>
        <p:sp>
          <p:nvSpPr>
            <p:cNvPr id="6" name="PA-矩形 8">
              <a:extLst>
                <a:ext uri="{FF2B5EF4-FFF2-40B4-BE49-F238E27FC236}">
                  <a16:creationId xmlns:a16="http://schemas.microsoft.com/office/drawing/2014/main" id="{758B6A3D-3F3D-01FA-4BF9-023B9AED9F4D}"/>
                </a:ext>
              </a:extLst>
            </p:cNvPr>
            <p:cNvSpPr/>
            <p:nvPr>
              <p:custDataLst>
                <p:tags r:id="rId2"/>
              </p:custDataLst>
            </p:nvPr>
          </p:nvSpPr>
          <p:spPr>
            <a:xfrm>
              <a:off x="948280" y="521044"/>
              <a:ext cx="4571011" cy="286297"/>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tx1">
                      <a:lumMod val="75000"/>
                      <a:lumOff val="25000"/>
                    </a:schemeClr>
                  </a:solidFill>
                  <a:latin typeface="Times New Roman" panose="02020603050405020304" pitchFamily="18" charset="0"/>
                  <a:ea typeface="思源黑体 CN Medium" panose="020B0600000000000000" pitchFamily="34" charset="-122"/>
                  <a:cs typeface="Times New Roman" panose="02020603050405020304" pitchFamily="18" charset="0"/>
                </a:rPr>
                <a:t>RESULTS</a:t>
              </a:r>
            </a:p>
          </p:txBody>
        </p:sp>
        <p:grpSp>
          <p:nvGrpSpPr>
            <p:cNvPr id="7" name="组合 6">
              <a:extLst>
                <a:ext uri="{FF2B5EF4-FFF2-40B4-BE49-F238E27FC236}">
                  <a16:creationId xmlns:a16="http://schemas.microsoft.com/office/drawing/2014/main" id="{B61B08F8-9EA3-3910-8CFE-DBDA06E5FC1A}"/>
                </a:ext>
              </a:extLst>
            </p:cNvPr>
            <p:cNvGrpSpPr/>
            <p:nvPr/>
          </p:nvGrpSpPr>
          <p:grpSpPr>
            <a:xfrm>
              <a:off x="217540" y="1"/>
              <a:ext cx="730741" cy="812800"/>
              <a:chOff x="117754" y="1"/>
              <a:chExt cx="730741" cy="812800"/>
            </a:xfrm>
          </p:grpSpPr>
          <p:sp>
            <p:nvSpPr>
              <p:cNvPr id="9" name="矩形 8">
                <a:extLst>
                  <a:ext uri="{FF2B5EF4-FFF2-40B4-BE49-F238E27FC236}">
                    <a16:creationId xmlns:a16="http://schemas.microsoft.com/office/drawing/2014/main" id="{BFFBCA40-C1A7-AD7A-87C2-362E98F32F7A}"/>
                  </a:ext>
                </a:extLst>
              </p:cNvPr>
              <p:cNvSpPr/>
              <p:nvPr/>
            </p:nvSpPr>
            <p:spPr>
              <a:xfrm>
                <a:off x="120575" y="1"/>
                <a:ext cx="699345" cy="812800"/>
              </a:xfrm>
              <a:prstGeom prst="rect">
                <a:avLst/>
              </a:prstGeom>
              <a:solidFill>
                <a:srgbClr val="C1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思源黑体 CN Medium" panose="020B0600000000000000" pitchFamily="34" charset="-122"/>
                  <a:ea typeface="思源黑体 CN Medium" panose="020B0600000000000000" pitchFamily="34" charset="-122"/>
                </a:endParaRPr>
              </a:p>
            </p:txBody>
          </p:sp>
          <p:sp>
            <p:nvSpPr>
              <p:cNvPr id="10" name="文本框 9">
                <a:extLst>
                  <a:ext uri="{FF2B5EF4-FFF2-40B4-BE49-F238E27FC236}">
                    <a16:creationId xmlns:a16="http://schemas.microsoft.com/office/drawing/2014/main" id="{7ABD6FDE-9AEC-FF52-EC36-4536D1662ABD}"/>
                  </a:ext>
                </a:extLst>
              </p:cNvPr>
              <p:cNvSpPr txBox="1"/>
              <p:nvPr/>
            </p:nvSpPr>
            <p:spPr>
              <a:xfrm>
                <a:off x="117754" y="51021"/>
                <a:ext cx="730741" cy="705450"/>
              </a:xfrm>
              <a:prstGeom prst="rect">
                <a:avLst/>
              </a:prstGeom>
              <a:noFill/>
            </p:spPr>
            <p:txBody>
              <a:bodyPr wrap="square" rtlCol="0">
                <a:spAutoFit/>
                <a:scene3d>
                  <a:camera prst="orthographicFront"/>
                  <a:lightRig rig="threePt" dir="t"/>
                </a:scene3d>
                <a:sp3d contourW="12700"/>
              </a:bodyPr>
              <a:lstStyle>
                <a:defPPr>
                  <a:defRPr lang="en-US"/>
                </a:defPPr>
                <a:lvl1pPr>
                  <a:lnSpc>
                    <a:spcPct val="114000"/>
                  </a:lnSpc>
                  <a:defRPr sz="1000" spc="300">
                    <a:solidFill>
                      <a:srgbClr val="C0A984"/>
                    </a:solidFill>
                    <a:latin typeface="Century Gothic" panose="020B0502020202020204" pitchFamily="34" charset="0"/>
                    <a:ea typeface="+mj-ea"/>
                  </a:defRPr>
                </a:lvl1pPr>
              </a:lstStyle>
              <a:p>
                <a:pPr algn="ctr"/>
                <a:r>
                  <a:rPr lang="en-US" altLang="zh-CN" sz="2400" dirty="0">
                    <a:solidFill>
                      <a:schemeClr val="bg1"/>
                    </a:solidFill>
                    <a:latin typeface="黑体" panose="02010609060101010101" pitchFamily="49" charset="-122"/>
                    <a:ea typeface="黑体" panose="02010609060101010101" pitchFamily="49" charset="-122"/>
                  </a:rPr>
                  <a:t>05</a:t>
                </a:r>
                <a:endParaRPr lang="zh-CN" altLang="en-US" sz="2400" dirty="0">
                  <a:solidFill>
                    <a:schemeClr val="bg1"/>
                  </a:solidFill>
                  <a:latin typeface="黑体" panose="02010609060101010101" pitchFamily="49" charset="-122"/>
                  <a:ea typeface="黑体" panose="02010609060101010101" pitchFamily="49" charset="-122"/>
                </a:endParaRPr>
              </a:p>
              <a:p>
                <a:pPr algn="ctr"/>
                <a:r>
                  <a:rPr lang="en-US" altLang="zh-CN" sz="1200" dirty="0">
                    <a:solidFill>
                      <a:schemeClr val="bg1"/>
                    </a:solidFill>
                    <a:latin typeface="黑体" panose="02010609060101010101" pitchFamily="49" charset="-122"/>
                    <a:ea typeface="黑体" panose="02010609060101010101" pitchFamily="49" charset="-122"/>
                  </a:rPr>
                  <a:t>PART</a:t>
                </a:r>
              </a:p>
            </p:txBody>
          </p:sp>
        </p:grpSp>
        <p:cxnSp>
          <p:nvCxnSpPr>
            <p:cNvPr id="8" name="直接连接符 7">
              <a:extLst>
                <a:ext uri="{FF2B5EF4-FFF2-40B4-BE49-F238E27FC236}">
                  <a16:creationId xmlns:a16="http://schemas.microsoft.com/office/drawing/2014/main" id="{E3A23424-094C-8FA5-21C7-C5C98E732004}"/>
                </a:ext>
              </a:extLst>
            </p:cNvPr>
            <p:cNvCxnSpPr>
              <a:cxnSpLocks/>
            </p:cNvCxnSpPr>
            <p:nvPr/>
          </p:nvCxnSpPr>
          <p:spPr>
            <a:xfrm>
              <a:off x="855194" y="497032"/>
              <a:ext cx="11336806" cy="98670"/>
            </a:xfrm>
            <a:prstGeom prst="line">
              <a:avLst/>
            </a:prstGeom>
            <a:ln w="28575">
              <a:solidFill>
                <a:srgbClr val="C1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203695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8F448061-51AA-A926-97FF-74674CC9262D}"/>
              </a:ext>
            </a:extLst>
          </p:cNvPr>
          <p:cNvPicPr>
            <a:picLocks noChangeAspect="1"/>
          </p:cNvPicPr>
          <p:nvPr/>
        </p:nvPicPr>
        <p:blipFill>
          <a:blip r:embed="rId2"/>
          <a:stretch>
            <a:fillRect/>
          </a:stretch>
        </p:blipFill>
        <p:spPr>
          <a:xfrm>
            <a:off x="218661" y="1141827"/>
            <a:ext cx="6225664" cy="1743186"/>
          </a:xfrm>
          <a:prstGeom prst="rect">
            <a:avLst/>
          </a:prstGeom>
        </p:spPr>
      </p:pic>
      <p:pic>
        <p:nvPicPr>
          <p:cNvPr id="9" name="图片 8">
            <a:extLst>
              <a:ext uri="{FF2B5EF4-FFF2-40B4-BE49-F238E27FC236}">
                <a16:creationId xmlns:a16="http://schemas.microsoft.com/office/drawing/2014/main" id="{82F26FA0-99BF-B469-036F-9155DB5D22DF}"/>
              </a:ext>
            </a:extLst>
          </p:cNvPr>
          <p:cNvPicPr>
            <a:picLocks noChangeAspect="1"/>
          </p:cNvPicPr>
          <p:nvPr/>
        </p:nvPicPr>
        <p:blipFill>
          <a:blip r:embed="rId3"/>
          <a:stretch>
            <a:fillRect/>
          </a:stretch>
        </p:blipFill>
        <p:spPr>
          <a:xfrm>
            <a:off x="218661" y="4558685"/>
            <a:ext cx="6301409" cy="1496584"/>
          </a:xfrm>
          <a:prstGeom prst="rect">
            <a:avLst/>
          </a:prstGeom>
        </p:spPr>
      </p:pic>
      <p:sp>
        <p:nvSpPr>
          <p:cNvPr id="47" name="Rectangle 28">
            <a:extLst>
              <a:ext uri="{FF2B5EF4-FFF2-40B4-BE49-F238E27FC236}">
                <a16:creationId xmlns:a16="http://schemas.microsoft.com/office/drawing/2014/main" id="{799448F2-0E5B-42DA-B2D1-11A14E947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280" y="0"/>
            <a:ext cx="9144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30">
            <a:extLst>
              <a:ext uri="{FF2B5EF4-FFF2-40B4-BE49-F238E27FC236}">
                <a16:creationId xmlns:a16="http://schemas.microsoft.com/office/drawing/2014/main" id="{4E8A7552-20E1-4F34-ADAB-C1DB6634D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83280"/>
            <a:ext cx="6126480" cy="914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图片 6">
            <a:extLst>
              <a:ext uri="{FF2B5EF4-FFF2-40B4-BE49-F238E27FC236}">
                <a16:creationId xmlns:a16="http://schemas.microsoft.com/office/drawing/2014/main" id="{9F1AF657-E146-A28B-2E86-566B64217010}"/>
              </a:ext>
            </a:extLst>
          </p:cNvPr>
          <p:cNvPicPr>
            <a:picLocks noChangeAspect="1"/>
          </p:cNvPicPr>
          <p:nvPr/>
        </p:nvPicPr>
        <p:blipFill>
          <a:blip r:embed="rId4"/>
          <a:stretch>
            <a:fillRect/>
          </a:stretch>
        </p:blipFill>
        <p:spPr>
          <a:xfrm>
            <a:off x="6141720" y="1913846"/>
            <a:ext cx="5737568" cy="2745065"/>
          </a:xfrm>
          <a:prstGeom prst="rect">
            <a:avLst/>
          </a:prstGeom>
        </p:spPr>
      </p:pic>
    </p:spTree>
    <p:extLst>
      <p:ext uri="{BB962C8B-B14F-4D97-AF65-F5344CB8AC3E}">
        <p14:creationId xmlns:p14="http://schemas.microsoft.com/office/powerpoint/2010/main" val="10790190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9125DA32-9C60-C777-2485-A7CF5A02D5FD}"/>
              </a:ext>
            </a:extLst>
          </p:cNvPr>
          <p:cNvSpPr>
            <a:spLocks noGrp="1"/>
          </p:cNvSpPr>
          <p:nvPr>
            <p:ph idx="1"/>
          </p:nvPr>
        </p:nvSpPr>
        <p:spPr>
          <a:xfrm>
            <a:off x="2032621" y="731959"/>
            <a:ext cx="8915400" cy="5728401"/>
          </a:xfrm>
        </p:spPr>
        <p:txBody>
          <a:bodyPr>
            <a:normAutofit/>
          </a:bodyPr>
          <a:lstStyle/>
          <a:p>
            <a:endParaRPr lang="en-US" altLang="zh-CN" sz="2000" dirty="0"/>
          </a:p>
          <a:p>
            <a:r>
              <a:rPr lang="en-US" altLang="zh-CN" sz="2000" dirty="0"/>
              <a:t>A </a:t>
            </a:r>
            <a:r>
              <a:rPr lang="en-US" altLang="zh-CN" sz="2000" dirty="0">
                <a:solidFill>
                  <a:srgbClr val="C00000"/>
                </a:solidFill>
              </a:rPr>
              <a:t>high aesthetic context </a:t>
            </a:r>
            <a:r>
              <a:rPr lang="en-US" altLang="zh-CN" sz="2000" dirty="0"/>
              <a:t>was associated with a </a:t>
            </a:r>
            <a:r>
              <a:rPr lang="en-US" altLang="zh-CN" sz="2000" dirty="0">
                <a:solidFill>
                  <a:srgbClr val="C00000"/>
                </a:solidFill>
              </a:rPr>
              <a:t>slightly shorter </a:t>
            </a:r>
            <a:r>
              <a:rPr lang="en-US" altLang="zh-CN" sz="2000" dirty="0"/>
              <a:t>mean reaction time for moral behavior than </a:t>
            </a:r>
            <a:r>
              <a:rPr lang="en-US" altLang="zh-CN" sz="2000" dirty="0">
                <a:solidFill>
                  <a:srgbClr val="C00000"/>
                </a:solidFill>
              </a:rPr>
              <a:t>a low aesthetic context</a:t>
            </a:r>
            <a:r>
              <a:rPr lang="en-US" altLang="zh-CN" sz="2000" dirty="0"/>
              <a:t>.</a:t>
            </a:r>
          </a:p>
          <a:p>
            <a:endParaRPr lang="en-US" altLang="zh-CN" sz="2000" dirty="0"/>
          </a:p>
          <a:p>
            <a:endParaRPr lang="en-US" altLang="zh-CN" sz="2000" dirty="0"/>
          </a:p>
          <a:p>
            <a:r>
              <a:rPr lang="en-US" altLang="zh-CN" sz="2000" dirty="0"/>
              <a:t>In terms of the </a:t>
            </a:r>
            <a:r>
              <a:rPr lang="en-US" altLang="zh-CN" sz="2000" dirty="0">
                <a:solidFill>
                  <a:srgbClr val="C00000"/>
                </a:solidFill>
              </a:rPr>
              <a:t>accuracy rate</a:t>
            </a:r>
            <a:r>
              <a:rPr lang="en-US" altLang="zh-CN" sz="2000" dirty="0"/>
              <a:t>, the matching relation performed </a:t>
            </a:r>
            <a:r>
              <a:rPr lang="en-US" altLang="zh-CN" sz="2000" dirty="0">
                <a:solidFill>
                  <a:srgbClr val="C00000"/>
                </a:solidFill>
              </a:rPr>
              <a:t>better</a:t>
            </a:r>
            <a:r>
              <a:rPr lang="en-US" altLang="zh-CN" sz="2000" dirty="0"/>
              <a:t> than the mismatching relation, t (68) = 5.84, p &lt; .001, 95% CI [0.21, 0.44], and Cohen’s d = 0.69. Individuals in the </a:t>
            </a:r>
            <a:r>
              <a:rPr lang="en-US" altLang="zh-CN" sz="2000" dirty="0">
                <a:solidFill>
                  <a:srgbClr val="C00000"/>
                </a:solidFill>
              </a:rPr>
              <a:t>mismatching </a:t>
            </a:r>
            <a:r>
              <a:rPr lang="en-US" altLang="zh-CN" sz="2000" dirty="0"/>
              <a:t>relation demonstrated considerably </a:t>
            </a:r>
            <a:r>
              <a:rPr lang="en-US" altLang="zh-CN" sz="2000" dirty="0">
                <a:solidFill>
                  <a:srgbClr val="C00000"/>
                </a:solidFill>
              </a:rPr>
              <a:t>slower reaction </a:t>
            </a:r>
            <a:r>
              <a:rPr lang="en-US" altLang="zh-CN" sz="2000" dirty="0"/>
              <a:t>times than those in the matching condition, t (37) = −2.32, p = .026, 95% CI [−605.20, −40.66], and Cohen’s d = −0.38 (Table 5).</a:t>
            </a:r>
          </a:p>
          <a:p>
            <a:pPr marL="0" indent="0">
              <a:buNone/>
            </a:pPr>
            <a:endParaRPr lang="en-US" altLang="zh-CN" dirty="0"/>
          </a:p>
          <a:p>
            <a:pPr marL="0" indent="0">
              <a:buNone/>
            </a:pPr>
            <a:endParaRPr lang="en-US" altLang="zh-CN" dirty="0"/>
          </a:p>
          <a:p>
            <a:pPr marL="0" indent="0">
              <a:buNone/>
            </a:pPr>
            <a:endParaRPr lang="zh-CN" altLang="en-US" dirty="0"/>
          </a:p>
        </p:txBody>
      </p:sp>
      <p:grpSp>
        <p:nvGrpSpPr>
          <p:cNvPr id="4" name="组合 3">
            <a:extLst>
              <a:ext uri="{FF2B5EF4-FFF2-40B4-BE49-F238E27FC236}">
                <a16:creationId xmlns:a16="http://schemas.microsoft.com/office/drawing/2014/main" id="{41D63417-5ECB-D115-BD3A-065F52D4CB13}"/>
              </a:ext>
            </a:extLst>
          </p:cNvPr>
          <p:cNvGrpSpPr/>
          <p:nvPr/>
        </p:nvGrpSpPr>
        <p:grpSpPr>
          <a:xfrm>
            <a:off x="0" y="-99392"/>
            <a:ext cx="11974460" cy="812800"/>
            <a:chOff x="217540" y="1"/>
            <a:chExt cx="11974460" cy="812800"/>
          </a:xfrm>
        </p:grpSpPr>
        <p:sp>
          <p:nvSpPr>
            <p:cNvPr id="5" name="PA-矩形 7">
              <a:extLst>
                <a:ext uri="{FF2B5EF4-FFF2-40B4-BE49-F238E27FC236}">
                  <a16:creationId xmlns:a16="http://schemas.microsoft.com/office/drawing/2014/main" id="{37276A57-3E6E-688C-F8DD-685D747C0370}"/>
                </a:ext>
              </a:extLst>
            </p:cNvPr>
            <p:cNvSpPr/>
            <p:nvPr>
              <p:custDataLst>
                <p:tags r:id="rId1"/>
              </p:custDataLst>
            </p:nvPr>
          </p:nvSpPr>
          <p:spPr>
            <a:xfrm>
              <a:off x="919706" y="43194"/>
              <a:ext cx="2185214" cy="461665"/>
            </a:xfrm>
            <a:prstGeom prst="rect">
              <a:avLst/>
            </a:prstGeom>
          </p:spPr>
          <p:txBody>
            <a:bodyPr wrap="none">
              <a:spAutoFit/>
            </a:bodyPr>
            <a:lstStyle/>
            <a:p>
              <a:r>
                <a:rPr lang="zh-CN" altLang="en-US" sz="2400" dirty="0">
                  <a:solidFill>
                    <a:srgbClr val="201F42"/>
                  </a:solidFill>
                  <a:latin typeface="黑体" panose="02010609060101010101" pitchFamily="49" charset="-122"/>
                  <a:ea typeface="黑体" panose="02010609060101010101" pitchFamily="49" charset="-122"/>
                </a:rPr>
                <a:t>结果</a:t>
              </a:r>
              <a:r>
                <a:rPr lang="en-US" altLang="zh-CN" sz="2400" dirty="0">
                  <a:solidFill>
                    <a:srgbClr val="201F42"/>
                  </a:solidFill>
                  <a:latin typeface="黑体" panose="02010609060101010101" pitchFamily="49" charset="-122"/>
                  <a:ea typeface="黑体" panose="02010609060101010101" pitchFamily="49" charset="-122"/>
                </a:rPr>
                <a:t>-</a:t>
              </a:r>
              <a:r>
                <a:rPr lang="zh-CN" altLang="en-US" sz="2400" dirty="0">
                  <a:solidFill>
                    <a:srgbClr val="201F42"/>
                  </a:solidFill>
                  <a:latin typeface="黑体" panose="02010609060101010101" pitchFamily="49" charset="-122"/>
                  <a:ea typeface="黑体" panose="02010609060101010101" pitchFamily="49" charset="-122"/>
                </a:rPr>
                <a:t>事后分析</a:t>
              </a:r>
            </a:p>
          </p:txBody>
        </p:sp>
        <p:sp>
          <p:nvSpPr>
            <p:cNvPr id="6" name="PA-矩形 8">
              <a:extLst>
                <a:ext uri="{FF2B5EF4-FFF2-40B4-BE49-F238E27FC236}">
                  <a16:creationId xmlns:a16="http://schemas.microsoft.com/office/drawing/2014/main" id="{F729414A-567F-DF2C-608E-1CA1A3EBB6A3}"/>
                </a:ext>
              </a:extLst>
            </p:cNvPr>
            <p:cNvSpPr/>
            <p:nvPr>
              <p:custDataLst>
                <p:tags r:id="rId2"/>
              </p:custDataLst>
            </p:nvPr>
          </p:nvSpPr>
          <p:spPr>
            <a:xfrm>
              <a:off x="948280" y="521044"/>
              <a:ext cx="4571011" cy="286297"/>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tx1">
                      <a:lumMod val="75000"/>
                      <a:lumOff val="25000"/>
                    </a:schemeClr>
                  </a:solidFill>
                  <a:latin typeface="Times New Roman" panose="02020603050405020304" pitchFamily="18" charset="0"/>
                  <a:ea typeface="思源黑体 CN Medium" panose="020B0600000000000000" pitchFamily="34" charset="-122"/>
                  <a:cs typeface="Times New Roman" panose="02020603050405020304" pitchFamily="18" charset="0"/>
                </a:rPr>
                <a:t>RESULTS</a:t>
              </a:r>
            </a:p>
          </p:txBody>
        </p:sp>
        <p:grpSp>
          <p:nvGrpSpPr>
            <p:cNvPr id="7" name="组合 6">
              <a:extLst>
                <a:ext uri="{FF2B5EF4-FFF2-40B4-BE49-F238E27FC236}">
                  <a16:creationId xmlns:a16="http://schemas.microsoft.com/office/drawing/2014/main" id="{87BADCCE-D63A-F3FD-459F-DA7BDC7A613C}"/>
                </a:ext>
              </a:extLst>
            </p:cNvPr>
            <p:cNvGrpSpPr/>
            <p:nvPr/>
          </p:nvGrpSpPr>
          <p:grpSpPr>
            <a:xfrm>
              <a:off x="217540" y="1"/>
              <a:ext cx="730741" cy="812800"/>
              <a:chOff x="117754" y="1"/>
              <a:chExt cx="730741" cy="812800"/>
            </a:xfrm>
          </p:grpSpPr>
          <p:sp>
            <p:nvSpPr>
              <p:cNvPr id="9" name="矩形 8">
                <a:extLst>
                  <a:ext uri="{FF2B5EF4-FFF2-40B4-BE49-F238E27FC236}">
                    <a16:creationId xmlns:a16="http://schemas.microsoft.com/office/drawing/2014/main" id="{CB8F3D41-CF49-4F07-E745-83A2D811E209}"/>
                  </a:ext>
                </a:extLst>
              </p:cNvPr>
              <p:cNvSpPr/>
              <p:nvPr/>
            </p:nvSpPr>
            <p:spPr>
              <a:xfrm>
                <a:off x="120575" y="1"/>
                <a:ext cx="699345" cy="812800"/>
              </a:xfrm>
              <a:prstGeom prst="rect">
                <a:avLst/>
              </a:prstGeom>
              <a:solidFill>
                <a:srgbClr val="C1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思源黑体 CN Medium" panose="020B0600000000000000" pitchFamily="34" charset="-122"/>
                  <a:ea typeface="思源黑体 CN Medium" panose="020B0600000000000000" pitchFamily="34" charset="-122"/>
                </a:endParaRPr>
              </a:p>
            </p:txBody>
          </p:sp>
          <p:sp>
            <p:nvSpPr>
              <p:cNvPr id="10" name="文本框 9">
                <a:extLst>
                  <a:ext uri="{FF2B5EF4-FFF2-40B4-BE49-F238E27FC236}">
                    <a16:creationId xmlns:a16="http://schemas.microsoft.com/office/drawing/2014/main" id="{D0E8CAB1-1469-1FA0-984E-05CA7FECD84A}"/>
                  </a:ext>
                </a:extLst>
              </p:cNvPr>
              <p:cNvSpPr txBox="1"/>
              <p:nvPr/>
            </p:nvSpPr>
            <p:spPr>
              <a:xfrm>
                <a:off x="117754" y="51021"/>
                <a:ext cx="730741" cy="705450"/>
              </a:xfrm>
              <a:prstGeom prst="rect">
                <a:avLst/>
              </a:prstGeom>
              <a:noFill/>
            </p:spPr>
            <p:txBody>
              <a:bodyPr wrap="square" rtlCol="0">
                <a:spAutoFit/>
                <a:scene3d>
                  <a:camera prst="orthographicFront"/>
                  <a:lightRig rig="threePt" dir="t"/>
                </a:scene3d>
                <a:sp3d contourW="12700"/>
              </a:bodyPr>
              <a:lstStyle>
                <a:defPPr>
                  <a:defRPr lang="en-US"/>
                </a:defPPr>
                <a:lvl1pPr>
                  <a:lnSpc>
                    <a:spcPct val="114000"/>
                  </a:lnSpc>
                  <a:defRPr sz="1000" spc="300">
                    <a:solidFill>
                      <a:srgbClr val="C0A984"/>
                    </a:solidFill>
                    <a:latin typeface="Century Gothic" panose="020B0502020202020204" pitchFamily="34" charset="0"/>
                    <a:ea typeface="+mj-ea"/>
                  </a:defRPr>
                </a:lvl1pPr>
              </a:lstStyle>
              <a:p>
                <a:pPr algn="ctr"/>
                <a:r>
                  <a:rPr lang="en-US" altLang="zh-CN" sz="2400" dirty="0">
                    <a:solidFill>
                      <a:schemeClr val="bg1"/>
                    </a:solidFill>
                    <a:latin typeface="黑体" panose="02010609060101010101" pitchFamily="49" charset="-122"/>
                    <a:ea typeface="黑体" panose="02010609060101010101" pitchFamily="49" charset="-122"/>
                  </a:rPr>
                  <a:t>05</a:t>
                </a:r>
                <a:endParaRPr lang="zh-CN" altLang="en-US" sz="2400" dirty="0">
                  <a:solidFill>
                    <a:schemeClr val="bg1"/>
                  </a:solidFill>
                  <a:latin typeface="黑体" panose="02010609060101010101" pitchFamily="49" charset="-122"/>
                  <a:ea typeface="黑体" panose="02010609060101010101" pitchFamily="49" charset="-122"/>
                </a:endParaRPr>
              </a:p>
              <a:p>
                <a:pPr algn="ctr"/>
                <a:r>
                  <a:rPr lang="en-US" altLang="zh-CN" sz="1200" dirty="0">
                    <a:solidFill>
                      <a:schemeClr val="bg1"/>
                    </a:solidFill>
                    <a:latin typeface="黑体" panose="02010609060101010101" pitchFamily="49" charset="-122"/>
                    <a:ea typeface="黑体" panose="02010609060101010101" pitchFamily="49" charset="-122"/>
                  </a:rPr>
                  <a:t>PART</a:t>
                </a:r>
              </a:p>
            </p:txBody>
          </p:sp>
        </p:grpSp>
        <p:cxnSp>
          <p:nvCxnSpPr>
            <p:cNvPr id="8" name="直接连接符 7">
              <a:extLst>
                <a:ext uri="{FF2B5EF4-FFF2-40B4-BE49-F238E27FC236}">
                  <a16:creationId xmlns:a16="http://schemas.microsoft.com/office/drawing/2014/main" id="{69B9C979-0D6C-65B4-092B-F1C598DA94F4}"/>
                </a:ext>
              </a:extLst>
            </p:cNvPr>
            <p:cNvCxnSpPr>
              <a:cxnSpLocks/>
            </p:cNvCxnSpPr>
            <p:nvPr/>
          </p:nvCxnSpPr>
          <p:spPr>
            <a:xfrm>
              <a:off x="855194" y="497032"/>
              <a:ext cx="11336806" cy="98670"/>
            </a:xfrm>
            <a:prstGeom prst="line">
              <a:avLst/>
            </a:prstGeom>
            <a:ln w="28575">
              <a:solidFill>
                <a:srgbClr val="C1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626419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a:extLst>
              <a:ext uri="{FF2B5EF4-FFF2-40B4-BE49-F238E27FC236}">
                <a16:creationId xmlns:a16="http://schemas.microsoft.com/office/drawing/2014/main" id="{0921DC1A-2590-A72B-907F-76A05DD645B0}"/>
              </a:ext>
            </a:extLst>
          </p:cNvPr>
          <p:cNvCxnSpPr>
            <a:cxnSpLocks/>
          </p:cNvCxnSpPr>
          <p:nvPr/>
        </p:nvCxnSpPr>
        <p:spPr>
          <a:xfrm>
            <a:off x="1884000" y="4234376"/>
            <a:ext cx="8424000" cy="0"/>
          </a:xfrm>
          <a:prstGeom prst="line">
            <a:avLst/>
          </a:prstGeom>
          <a:ln w="15875">
            <a:solidFill>
              <a:srgbClr val="3F3B3A"/>
            </a:solidFill>
          </a:ln>
        </p:spPr>
        <p:style>
          <a:lnRef idx="1">
            <a:schemeClr val="accent1"/>
          </a:lnRef>
          <a:fillRef idx="0">
            <a:schemeClr val="accent1"/>
          </a:fillRef>
          <a:effectRef idx="0">
            <a:schemeClr val="accent1"/>
          </a:effectRef>
          <a:fontRef idx="minor">
            <a:schemeClr val="tx1"/>
          </a:fontRef>
        </p:style>
      </p:cxnSp>
      <p:cxnSp>
        <p:nvCxnSpPr>
          <p:cNvPr id="5" name="直接连接符 4">
            <a:extLst>
              <a:ext uri="{FF2B5EF4-FFF2-40B4-BE49-F238E27FC236}">
                <a16:creationId xmlns:a16="http://schemas.microsoft.com/office/drawing/2014/main" id="{64557076-88D9-5156-0F74-C5ADA0496D6F}"/>
              </a:ext>
            </a:extLst>
          </p:cNvPr>
          <p:cNvCxnSpPr>
            <a:cxnSpLocks/>
          </p:cNvCxnSpPr>
          <p:nvPr/>
        </p:nvCxnSpPr>
        <p:spPr>
          <a:xfrm>
            <a:off x="1884000" y="2623943"/>
            <a:ext cx="8424000" cy="0"/>
          </a:xfrm>
          <a:prstGeom prst="line">
            <a:avLst/>
          </a:prstGeom>
          <a:ln w="15875">
            <a:solidFill>
              <a:srgbClr val="3F3B3A"/>
            </a:solidFill>
          </a:ln>
        </p:spPr>
        <p:style>
          <a:lnRef idx="1">
            <a:schemeClr val="accent1"/>
          </a:lnRef>
          <a:fillRef idx="0">
            <a:schemeClr val="accent1"/>
          </a:fillRef>
          <a:effectRef idx="0">
            <a:schemeClr val="accent1"/>
          </a:effectRef>
          <a:fontRef idx="minor">
            <a:schemeClr val="tx1"/>
          </a:fontRef>
        </p:style>
      </p:cxnSp>
      <p:sp>
        <p:nvSpPr>
          <p:cNvPr id="6" name="文本框 5">
            <a:extLst>
              <a:ext uri="{FF2B5EF4-FFF2-40B4-BE49-F238E27FC236}">
                <a16:creationId xmlns:a16="http://schemas.microsoft.com/office/drawing/2014/main" id="{ED5D5727-17C2-E1FD-C388-3E947DFEF963}"/>
              </a:ext>
            </a:extLst>
          </p:cNvPr>
          <p:cNvSpPr txBox="1"/>
          <p:nvPr/>
        </p:nvSpPr>
        <p:spPr>
          <a:xfrm>
            <a:off x="3051673" y="2736502"/>
            <a:ext cx="6088653" cy="1384995"/>
          </a:xfrm>
          <a:prstGeom prst="rect">
            <a:avLst/>
          </a:prstGeom>
          <a:noFill/>
        </p:spPr>
        <p:txBody>
          <a:bodyPr wrap="square" rtlCol="0">
            <a:spAutoFit/>
          </a:bodyPr>
          <a:lstStyle/>
          <a:p>
            <a:pPr algn="ctr"/>
            <a:r>
              <a:rPr lang="zh-CN" altLang="en-US" sz="6600" dirty="0">
                <a:latin typeface="Times New Roman" panose="02020603050405020304" pitchFamily="18" charset="0"/>
                <a:ea typeface="黑体" panose="02010609060101010101" pitchFamily="49" charset="-122"/>
              </a:rPr>
              <a:t>讨论</a:t>
            </a:r>
            <a:r>
              <a:rPr lang="en-US" altLang="zh-CN" sz="6600" dirty="0">
                <a:latin typeface="Times New Roman" panose="02020603050405020304" pitchFamily="18" charset="0"/>
                <a:ea typeface="黑体" panose="02010609060101010101" pitchFamily="49" charset="-122"/>
              </a:rPr>
              <a:t>—</a:t>
            </a:r>
            <a:r>
              <a:rPr lang="zh-CN" altLang="en-US" sz="6600" dirty="0">
                <a:latin typeface="Times New Roman" panose="02020603050405020304" pitchFamily="18" charset="0"/>
                <a:ea typeface="黑体" panose="02010609060101010101" pitchFamily="49" charset="-122"/>
              </a:rPr>
              <a:t>实验</a:t>
            </a:r>
            <a:r>
              <a:rPr lang="en-US" altLang="zh-CN" sz="6600" dirty="0">
                <a:latin typeface="Times New Roman" panose="02020603050405020304" pitchFamily="18" charset="0"/>
                <a:ea typeface="黑体" panose="02010609060101010101" pitchFamily="49" charset="-122"/>
              </a:rPr>
              <a:t>Ⅰ</a:t>
            </a:r>
          </a:p>
          <a:p>
            <a:pPr algn="ctr"/>
            <a:r>
              <a:rPr lang="en-US" altLang="zh-CN" dirty="0">
                <a:latin typeface="Times New Roman" panose="02020603050405020304" pitchFamily="18" charset="0"/>
                <a:ea typeface="黑体" panose="02010609060101010101" pitchFamily="49" charset="-122"/>
              </a:rPr>
              <a:t>DISCUSSION</a:t>
            </a:r>
          </a:p>
        </p:txBody>
      </p:sp>
      <p:sp>
        <p:nvSpPr>
          <p:cNvPr id="7" name="Freeform 77">
            <a:extLst>
              <a:ext uri="{FF2B5EF4-FFF2-40B4-BE49-F238E27FC236}">
                <a16:creationId xmlns:a16="http://schemas.microsoft.com/office/drawing/2014/main" id="{8D86FE07-A541-D7EC-7B98-9FFE9E0221A7}"/>
              </a:ext>
            </a:extLst>
          </p:cNvPr>
          <p:cNvSpPr/>
          <p:nvPr/>
        </p:nvSpPr>
        <p:spPr>
          <a:xfrm>
            <a:off x="5658606" y="1380117"/>
            <a:ext cx="874788" cy="1074159"/>
          </a:xfrm>
          <a:custGeom>
            <a:avLst/>
            <a:gdLst>
              <a:gd name="T0" fmla="*/ 1681 w 1962"/>
              <a:gd name="T1" fmla="*/ 295 h 2413"/>
              <a:gd name="T2" fmla="*/ 926 w 1962"/>
              <a:gd name="T3" fmla="*/ 1 h 2413"/>
              <a:gd name="T4" fmla="*/ 285 w 1962"/>
              <a:gd name="T5" fmla="*/ 257 h 2413"/>
              <a:gd name="T6" fmla="*/ 96 w 1962"/>
              <a:gd name="T7" fmla="*/ 823 h 2413"/>
              <a:gd name="T8" fmla="*/ 127 w 1962"/>
              <a:gd name="T9" fmla="*/ 1063 h 2413"/>
              <a:gd name="T10" fmla="*/ 5 w 1962"/>
              <a:gd name="T11" fmla="*/ 1322 h 2413"/>
              <a:gd name="T12" fmla="*/ 107 w 1962"/>
              <a:gd name="T13" fmla="*/ 1392 h 2413"/>
              <a:gd name="T14" fmla="*/ 126 w 1962"/>
              <a:gd name="T15" fmla="*/ 1453 h 2413"/>
              <a:gd name="T16" fmla="*/ 125 w 1962"/>
              <a:gd name="T17" fmla="*/ 1537 h 2413"/>
              <a:gd name="T18" fmla="*/ 174 w 1962"/>
              <a:gd name="T19" fmla="*/ 1577 h 2413"/>
              <a:gd name="T20" fmla="*/ 169 w 1962"/>
              <a:gd name="T21" fmla="*/ 1602 h 2413"/>
              <a:gd name="T22" fmla="*/ 187 w 1962"/>
              <a:gd name="T23" fmla="*/ 1687 h 2413"/>
              <a:gd name="T24" fmla="*/ 212 w 1962"/>
              <a:gd name="T25" fmla="*/ 1789 h 2413"/>
              <a:gd name="T26" fmla="*/ 233 w 1962"/>
              <a:gd name="T27" fmla="*/ 1920 h 2413"/>
              <a:gd name="T28" fmla="*/ 470 w 1962"/>
              <a:gd name="T29" fmla="*/ 1952 h 2413"/>
              <a:gd name="T30" fmla="*/ 731 w 1962"/>
              <a:gd name="T31" fmla="*/ 2004 h 2413"/>
              <a:gd name="T32" fmla="*/ 919 w 1962"/>
              <a:gd name="T33" fmla="*/ 2413 h 2413"/>
              <a:gd name="T34" fmla="*/ 1579 w 1962"/>
              <a:gd name="T35" fmla="*/ 1802 h 2413"/>
              <a:gd name="T36" fmla="*/ 1670 w 1962"/>
              <a:gd name="T37" fmla="*/ 1345 h 2413"/>
              <a:gd name="T38" fmla="*/ 1902 w 1962"/>
              <a:gd name="T39" fmla="*/ 884 h 2413"/>
              <a:gd name="T40" fmla="*/ 1681 w 1962"/>
              <a:gd name="T41" fmla="*/ 295 h 2413"/>
              <a:gd name="T42" fmla="*/ 1386 w 1962"/>
              <a:gd name="T43" fmla="*/ 1282 h 2413"/>
              <a:gd name="T44" fmla="*/ 1153 w 1962"/>
              <a:gd name="T45" fmla="*/ 1105 h 2413"/>
              <a:gd name="T46" fmla="*/ 1122 w 1962"/>
              <a:gd name="T47" fmla="*/ 1107 h 2413"/>
              <a:gd name="T48" fmla="*/ 905 w 1962"/>
              <a:gd name="T49" fmla="*/ 869 h 2413"/>
              <a:gd name="T50" fmla="*/ 377 w 1962"/>
              <a:gd name="T51" fmla="*/ 726 h 2413"/>
              <a:gd name="T52" fmla="*/ 297 w 1962"/>
              <a:gd name="T53" fmla="*/ 594 h 2413"/>
              <a:gd name="T54" fmla="*/ 377 w 1962"/>
              <a:gd name="T55" fmla="*/ 344 h 2413"/>
              <a:gd name="T56" fmla="*/ 918 w 1962"/>
              <a:gd name="T57" fmla="*/ 128 h 2413"/>
              <a:gd name="T58" fmla="*/ 1586 w 1962"/>
              <a:gd name="T59" fmla="*/ 380 h 2413"/>
              <a:gd name="T60" fmla="*/ 1781 w 1962"/>
              <a:gd name="T61" fmla="*/ 830 h 2413"/>
              <a:gd name="T62" fmla="*/ 1782 w 1962"/>
              <a:gd name="T63" fmla="*/ 853 h 2413"/>
              <a:gd name="T64" fmla="*/ 1386 w 1962"/>
              <a:gd name="T65" fmla="*/ 1282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62" h="2413">
                <a:moveTo>
                  <a:pt x="1681" y="295"/>
                </a:moveTo>
                <a:cubicBezTo>
                  <a:pt x="1546" y="144"/>
                  <a:pt x="1367" y="4"/>
                  <a:pt x="926" y="1"/>
                </a:cubicBezTo>
                <a:cubicBezTo>
                  <a:pt x="753" y="0"/>
                  <a:pt x="490" y="40"/>
                  <a:pt x="285" y="257"/>
                </a:cubicBezTo>
                <a:cubicBezTo>
                  <a:pt x="161" y="388"/>
                  <a:pt x="70" y="553"/>
                  <a:pt x="96" y="823"/>
                </a:cubicBezTo>
                <a:cubicBezTo>
                  <a:pt x="102" y="882"/>
                  <a:pt x="186" y="949"/>
                  <a:pt x="127" y="1063"/>
                </a:cubicBezTo>
                <a:cubicBezTo>
                  <a:pt x="127" y="1063"/>
                  <a:pt x="0" y="1285"/>
                  <a:pt x="5" y="1322"/>
                </a:cubicBezTo>
                <a:cubicBezTo>
                  <a:pt x="5" y="1322"/>
                  <a:pt x="3" y="1389"/>
                  <a:pt x="107" y="1392"/>
                </a:cubicBezTo>
                <a:cubicBezTo>
                  <a:pt x="107" y="1392"/>
                  <a:pt x="133" y="1395"/>
                  <a:pt x="126" y="1453"/>
                </a:cubicBezTo>
                <a:lnTo>
                  <a:pt x="125" y="1537"/>
                </a:lnTo>
                <a:cubicBezTo>
                  <a:pt x="125" y="1537"/>
                  <a:pt x="128" y="1562"/>
                  <a:pt x="174" y="1577"/>
                </a:cubicBezTo>
                <a:cubicBezTo>
                  <a:pt x="174" y="1577"/>
                  <a:pt x="182" y="1585"/>
                  <a:pt x="169" y="1602"/>
                </a:cubicBezTo>
                <a:cubicBezTo>
                  <a:pt x="169" y="1602"/>
                  <a:pt x="145" y="1629"/>
                  <a:pt x="187" y="1687"/>
                </a:cubicBezTo>
                <a:cubicBezTo>
                  <a:pt x="202" y="1708"/>
                  <a:pt x="227" y="1735"/>
                  <a:pt x="212" y="1789"/>
                </a:cubicBezTo>
                <a:cubicBezTo>
                  <a:pt x="212" y="1789"/>
                  <a:pt x="192" y="1895"/>
                  <a:pt x="233" y="1920"/>
                </a:cubicBezTo>
                <a:cubicBezTo>
                  <a:pt x="233" y="1920"/>
                  <a:pt x="280" y="1976"/>
                  <a:pt x="470" y="1952"/>
                </a:cubicBezTo>
                <a:cubicBezTo>
                  <a:pt x="536" y="1944"/>
                  <a:pt x="658" y="1912"/>
                  <a:pt x="731" y="2004"/>
                </a:cubicBezTo>
                <a:cubicBezTo>
                  <a:pt x="731" y="2004"/>
                  <a:pt x="905" y="2335"/>
                  <a:pt x="919" y="2413"/>
                </a:cubicBezTo>
                <a:cubicBezTo>
                  <a:pt x="919" y="2413"/>
                  <a:pt x="1216" y="1884"/>
                  <a:pt x="1579" y="1802"/>
                </a:cubicBezTo>
                <a:cubicBezTo>
                  <a:pt x="1579" y="1802"/>
                  <a:pt x="1490" y="1603"/>
                  <a:pt x="1670" y="1345"/>
                </a:cubicBezTo>
                <a:cubicBezTo>
                  <a:pt x="1670" y="1345"/>
                  <a:pt x="1895" y="1048"/>
                  <a:pt x="1902" y="884"/>
                </a:cubicBezTo>
                <a:cubicBezTo>
                  <a:pt x="1902" y="884"/>
                  <a:pt x="1962" y="609"/>
                  <a:pt x="1681" y="295"/>
                </a:cubicBezTo>
                <a:close/>
                <a:moveTo>
                  <a:pt x="1386" y="1282"/>
                </a:moveTo>
                <a:cubicBezTo>
                  <a:pt x="1233" y="1287"/>
                  <a:pt x="1225" y="1184"/>
                  <a:pt x="1153" y="1105"/>
                </a:cubicBezTo>
                <a:cubicBezTo>
                  <a:pt x="1143" y="1106"/>
                  <a:pt x="1133" y="1107"/>
                  <a:pt x="1122" y="1107"/>
                </a:cubicBezTo>
                <a:cubicBezTo>
                  <a:pt x="942" y="1112"/>
                  <a:pt x="975" y="921"/>
                  <a:pt x="905" y="869"/>
                </a:cubicBezTo>
                <a:cubicBezTo>
                  <a:pt x="737" y="744"/>
                  <a:pt x="500" y="853"/>
                  <a:pt x="377" y="726"/>
                </a:cubicBezTo>
                <a:cubicBezTo>
                  <a:pt x="337" y="686"/>
                  <a:pt x="302" y="647"/>
                  <a:pt x="297" y="594"/>
                </a:cubicBezTo>
                <a:cubicBezTo>
                  <a:pt x="285" y="466"/>
                  <a:pt x="314" y="411"/>
                  <a:pt x="377" y="344"/>
                </a:cubicBezTo>
                <a:cubicBezTo>
                  <a:pt x="547" y="165"/>
                  <a:pt x="764" y="128"/>
                  <a:pt x="918" y="128"/>
                </a:cubicBezTo>
                <a:cubicBezTo>
                  <a:pt x="1330" y="131"/>
                  <a:pt x="1473" y="254"/>
                  <a:pt x="1586" y="380"/>
                </a:cubicBezTo>
                <a:cubicBezTo>
                  <a:pt x="1772" y="587"/>
                  <a:pt x="1783" y="766"/>
                  <a:pt x="1781" y="830"/>
                </a:cubicBezTo>
                <a:cubicBezTo>
                  <a:pt x="1781" y="838"/>
                  <a:pt x="1782" y="845"/>
                  <a:pt x="1782" y="853"/>
                </a:cubicBezTo>
                <a:cubicBezTo>
                  <a:pt x="1783" y="1090"/>
                  <a:pt x="1605" y="1274"/>
                  <a:pt x="1386" y="1282"/>
                </a:cubicBezTo>
                <a:close/>
              </a:path>
            </a:pathLst>
          </a:custGeom>
          <a:solidFill>
            <a:srgbClr val="3F3B3A"/>
          </a:solidFill>
          <a:ln w="12700" cap="flat">
            <a:noFill/>
            <a:miter lim="400000"/>
          </a:ln>
          <a:effectLst/>
        </p:spPr>
        <p:txBody>
          <a:bodyPr wrap="square" lIns="91439" tIns="91439" rIns="91439" bIns="91439" numCol="1"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latin typeface="思源黑体 CN Medium" panose="020B0600000000000000" pitchFamily="34" charset="-122"/>
              <a:ea typeface="思源黑体 CN Medium" panose="020B0600000000000000" pitchFamily="34" charset="-122"/>
            </a:endParaRPr>
          </a:p>
        </p:txBody>
      </p:sp>
    </p:spTree>
    <p:extLst>
      <p:ext uri="{BB962C8B-B14F-4D97-AF65-F5344CB8AC3E}">
        <p14:creationId xmlns:p14="http://schemas.microsoft.com/office/powerpoint/2010/main" val="27623789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6DBE583B-BBCF-BB8F-39FF-F08D34C52835}"/>
              </a:ext>
            </a:extLst>
          </p:cNvPr>
          <p:cNvGrpSpPr/>
          <p:nvPr/>
        </p:nvGrpSpPr>
        <p:grpSpPr>
          <a:xfrm>
            <a:off x="0" y="-79512"/>
            <a:ext cx="11974460" cy="812800"/>
            <a:chOff x="217540" y="1"/>
            <a:chExt cx="11974460" cy="812800"/>
          </a:xfrm>
        </p:grpSpPr>
        <p:sp>
          <p:nvSpPr>
            <p:cNvPr id="5" name="PA-矩形 7">
              <a:extLst>
                <a:ext uri="{FF2B5EF4-FFF2-40B4-BE49-F238E27FC236}">
                  <a16:creationId xmlns:a16="http://schemas.microsoft.com/office/drawing/2014/main" id="{EE5FD2A4-93B7-A5DE-27ED-171A5240A86F}"/>
                </a:ext>
              </a:extLst>
            </p:cNvPr>
            <p:cNvSpPr/>
            <p:nvPr>
              <p:custDataLst>
                <p:tags r:id="rId1"/>
              </p:custDataLst>
            </p:nvPr>
          </p:nvSpPr>
          <p:spPr>
            <a:xfrm>
              <a:off x="919706" y="43194"/>
              <a:ext cx="2339102" cy="461665"/>
            </a:xfrm>
            <a:prstGeom prst="rect">
              <a:avLst/>
            </a:prstGeom>
          </p:spPr>
          <p:txBody>
            <a:bodyPr wrap="none">
              <a:spAutoFit/>
            </a:bodyPr>
            <a:lstStyle/>
            <a:p>
              <a:r>
                <a:rPr lang="zh-CN" altLang="en-US" sz="2400" dirty="0">
                  <a:solidFill>
                    <a:srgbClr val="201F42"/>
                  </a:solidFill>
                  <a:latin typeface="黑体" panose="02010609060101010101" pitchFamily="49" charset="-122"/>
                  <a:ea typeface="黑体" panose="02010609060101010101" pitchFamily="49" charset="-122"/>
                </a:rPr>
                <a:t>讨论</a:t>
              </a:r>
              <a:r>
                <a:rPr lang="en-US" altLang="zh-CN" sz="2400" dirty="0">
                  <a:solidFill>
                    <a:srgbClr val="201F42"/>
                  </a:solidFill>
                  <a:latin typeface="黑体" panose="02010609060101010101" pitchFamily="49" charset="-122"/>
                  <a:ea typeface="黑体" panose="02010609060101010101" pitchFamily="49" charset="-122"/>
                </a:rPr>
                <a:t>——</a:t>
              </a:r>
              <a:r>
                <a:rPr lang="zh-CN" altLang="en-US" sz="2400" dirty="0">
                  <a:solidFill>
                    <a:srgbClr val="201F42"/>
                  </a:solidFill>
                  <a:latin typeface="黑体" panose="02010609060101010101" pitchFamily="49" charset="-122"/>
                  <a:ea typeface="黑体" panose="02010609060101010101" pitchFamily="49" charset="-122"/>
                </a:rPr>
                <a:t>实验</a:t>
              </a:r>
              <a:r>
                <a:rPr lang="en-US" altLang="zh-CN" sz="2400" dirty="0">
                  <a:solidFill>
                    <a:srgbClr val="201F42"/>
                  </a:solidFill>
                  <a:latin typeface="黑体" panose="02010609060101010101" pitchFamily="49" charset="-122"/>
                  <a:ea typeface="黑体" panose="02010609060101010101" pitchFamily="49" charset="-122"/>
                </a:rPr>
                <a:t>Ⅰ</a:t>
              </a:r>
              <a:endParaRPr lang="zh-CN" altLang="en-US" sz="2400" dirty="0">
                <a:solidFill>
                  <a:srgbClr val="201F42"/>
                </a:solidFill>
                <a:latin typeface="黑体" panose="02010609060101010101" pitchFamily="49" charset="-122"/>
                <a:ea typeface="黑体" panose="02010609060101010101" pitchFamily="49" charset="-122"/>
              </a:endParaRPr>
            </a:p>
          </p:txBody>
        </p:sp>
        <p:sp>
          <p:nvSpPr>
            <p:cNvPr id="6" name="PA-矩形 8">
              <a:extLst>
                <a:ext uri="{FF2B5EF4-FFF2-40B4-BE49-F238E27FC236}">
                  <a16:creationId xmlns:a16="http://schemas.microsoft.com/office/drawing/2014/main" id="{98FC4332-00CE-82AB-711C-6277524BB8AB}"/>
                </a:ext>
              </a:extLst>
            </p:cNvPr>
            <p:cNvSpPr/>
            <p:nvPr>
              <p:custDataLst>
                <p:tags r:id="rId2"/>
              </p:custDataLst>
            </p:nvPr>
          </p:nvSpPr>
          <p:spPr>
            <a:xfrm>
              <a:off x="948280" y="521044"/>
              <a:ext cx="4571011" cy="286297"/>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tx1">
                      <a:lumMod val="75000"/>
                      <a:lumOff val="25000"/>
                    </a:schemeClr>
                  </a:solidFill>
                  <a:latin typeface="Times New Roman" panose="02020603050405020304" pitchFamily="18" charset="0"/>
                  <a:ea typeface="思源黑体 CN Medium" panose="020B0600000000000000" pitchFamily="34" charset="-122"/>
                  <a:cs typeface="Times New Roman" panose="02020603050405020304" pitchFamily="18" charset="0"/>
                </a:rPr>
                <a:t>DISCUSSION</a:t>
              </a:r>
            </a:p>
          </p:txBody>
        </p:sp>
        <p:grpSp>
          <p:nvGrpSpPr>
            <p:cNvPr id="7" name="组合 6">
              <a:extLst>
                <a:ext uri="{FF2B5EF4-FFF2-40B4-BE49-F238E27FC236}">
                  <a16:creationId xmlns:a16="http://schemas.microsoft.com/office/drawing/2014/main" id="{D3BC230F-2752-66B2-06F8-9018A8F974AF}"/>
                </a:ext>
              </a:extLst>
            </p:cNvPr>
            <p:cNvGrpSpPr/>
            <p:nvPr/>
          </p:nvGrpSpPr>
          <p:grpSpPr>
            <a:xfrm>
              <a:off x="217540" y="1"/>
              <a:ext cx="730741" cy="812800"/>
              <a:chOff x="117754" y="1"/>
              <a:chExt cx="730741" cy="812800"/>
            </a:xfrm>
          </p:grpSpPr>
          <p:sp>
            <p:nvSpPr>
              <p:cNvPr id="9" name="矩形 8">
                <a:extLst>
                  <a:ext uri="{FF2B5EF4-FFF2-40B4-BE49-F238E27FC236}">
                    <a16:creationId xmlns:a16="http://schemas.microsoft.com/office/drawing/2014/main" id="{29654D9B-EAD7-B548-1620-D35A8E04CDD6}"/>
                  </a:ext>
                </a:extLst>
              </p:cNvPr>
              <p:cNvSpPr/>
              <p:nvPr/>
            </p:nvSpPr>
            <p:spPr>
              <a:xfrm>
                <a:off x="120575" y="1"/>
                <a:ext cx="699345" cy="812800"/>
              </a:xfrm>
              <a:prstGeom prst="rect">
                <a:avLst/>
              </a:prstGeom>
              <a:solidFill>
                <a:srgbClr val="C1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思源黑体 CN Medium" panose="020B0600000000000000" pitchFamily="34" charset="-122"/>
                  <a:ea typeface="思源黑体 CN Medium" panose="020B0600000000000000" pitchFamily="34" charset="-122"/>
                </a:endParaRPr>
              </a:p>
            </p:txBody>
          </p:sp>
          <p:sp>
            <p:nvSpPr>
              <p:cNvPr id="10" name="文本框 9">
                <a:extLst>
                  <a:ext uri="{FF2B5EF4-FFF2-40B4-BE49-F238E27FC236}">
                    <a16:creationId xmlns:a16="http://schemas.microsoft.com/office/drawing/2014/main" id="{B15A7AE7-8FD0-C5C1-79DB-0DDA4D294822}"/>
                  </a:ext>
                </a:extLst>
              </p:cNvPr>
              <p:cNvSpPr txBox="1"/>
              <p:nvPr/>
            </p:nvSpPr>
            <p:spPr>
              <a:xfrm>
                <a:off x="117754" y="51021"/>
                <a:ext cx="730741" cy="705450"/>
              </a:xfrm>
              <a:prstGeom prst="rect">
                <a:avLst/>
              </a:prstGeom>
              <a:noFill/>
            </p:spPr>
            <p:txBody>
              <a:bodyPr wrap="square" rtlCol="0">
                <a:spAutoFit/>
                <a:scene3d>
                  <a:camera prst="orthographicFront"/>
                  <a:lightRig rig="threePt" dir="t"/>
                </a:scene3d>
                <a:sp3d contourW="12700"/>
              </a:bodyPr>
              <a:lstStyle>
                <a:defPPr>
                  <a:defRPr lang="en-US"/>
                </a:defPPr>
                <a:lvl1pPr>
                  <a:lnSpc>
                    <a:spcPct val="114000"/>
                  </a:lnSpc>
                  <a:defRPr sz="1000" spc="300">
                    <a:solidFill>
                      <a:srgbClr val="C0A984"/>
                    </a:solidFill>
                    <a:latin typeface="Century Gothic" panose="020B0502020202020204" pitchFamily="34" charset="0"/>
                    <a:ea typeface="+mj-ea"/>
                  </a:defRPr>
                </a:lvl1pPr>
              </a:lstStyle>
              <a:p>
                <a:pPr algn="ctr"/>
                <a:r>
                  <a:rPr lang="en-US" altLang="zh-CN" sz="2400" dirty="0">
                    <a:solidFill>
                      <a:schemeClr val="bg1"/>
                    </a:solidFill>
                    <a:latin typeface="黑体" panose="02010609060101010101" pitchFamily="49" charset="-122"/>
                    <a:ea typeface="黑体" panose="02010609060101010101" pitchFamily="49" charset="-122"/>
                  </a:rPr>
                  <a:t>06</a:t>
                </a:r>
                <a:endParaRPr lang="zh-CN" altLang="en-US" sz="2400" dirty="0">
                  <a:solidFill>
                    <a:schemeClr val="bg1"/>
                  </a:solidFill>
                  <a:latin typeface="黑体" panose="02010609060101010101" pitchFamily="49" charset="-122"/>
                  <a:ea typeface="黑体" panose="02010609060101010101" pitchFamily="49" charset="-122"/>
                </a:endParaRPr>
              </a:p>
              <a:p>
                <a:pPr algn="ctr"/>
                <a:r>
                  <a:rPr lang="en-US" altLang="zh-CN" sz="1200" dirty="0">
                    <a:solidFill>
                      <a:schemeClr val="bg1"/>
                    </a:solidFill>
                    <a:latin typeface="黑体" panose="02010609060101010101" pitchFamily="49" charset="-122"/>
                    <a:ea typeface="黑体" panose="02010609060101010101" pitchFamily="49" charset="-122"/>
                  </a:rPr>
                  <a:t>PART</a:t>
                </a:r>
              </a:p>
            </p:txBody>
          </p:sp>
        </p:grpSp>
        <p:cxnSp>
          <p:nvCxnSpPr>
            <p:cNvPr id="8" name="直接连接符 7">
              <a:extLst>
                <a:ext uri="{FF2B5EF4-FFF2-40B4-BE49-F238E27FC236}">
                  <a16:creationId xmlns:a16="http://schemas.microsoft.com/office/drawing/2014/main" id="{B5AAB5A2-A003-C135-0F37-DB9580881A39}"/>
                </a:ext>
              </a:extLst>
            </p:cNvPr>
            <p:cNvCxnSpPr>
              <a:cxnSpLocks/>
            </p:cNvCxnSpPr>
            <p:nvPr/>
          </p:nvCxnSpPr>
          <p:spPr>
            <a:xfrm>
              <a:off x="855194" y="497032"/>
              <a:ext cx="11336806" cy="98670"/>
            </a:xfrm>
            <a:prstGeom prst="line">
              <a:avLst/>
            </a:prstGeom>
            <a:ln w="28575">
              <a:solidFill>
                <a:srgbClr val="C10000"/>
              </a:solidFill>
            </a:ln>
          </p:spPr>
          <p:style>
            <a:lnRef idx="1">
              <a:schemeClr val="accent1"/>
            </a:lnRef>
            <a:fillRef idx="0">
              <a:schemeClr val="accent1"/>
            </a:fillRef>
            <a:effectRef idx="0">
              <a:schemeClr val="accent1"/>
            </a:effectRef>
            <a:fontRef idx="minor">
              <a:schemeClr val="tx1"/>
            </a:fontRef>
          </p:style>
        </p:cxnSp>
      </p:grpSp>
      <p:sp>
        <p:nvSpPr>
          <p:cNvPr id="3" name="文本框 2">
            <a:extLst>
              <a:ext uri="{FF2B5EF4-FFF2-40B4-BE49-F238E27FC236}">
                <a16:creationId xmlns:a16="http://schemas.microsoft.com/office/drawing/2014/main" id="{B5BD5E24-99CF-0AFE-1440-0C10E9B1EED2}"/>
              </a:ext>
            </a:extLst>
          </p:cNvPr>
          <p:cNvSpPr txBox="1"/>
          <p:nvPr/>
        </p:nvSpPr>
        <p:spPr>
          <a:xfrm>
            <a:off x="1871717" y="449358"/>
            <a:ext cx="9439013" cy="6124754"/>
          </a:xfrm>
          <a:prstGeom prst="rect">
            <a:avLst/>
          </a:prstGeom>
          <a:noFill/>
        </p:spPr>
        <p:txBody>
          <a:bodyPr wrap="square">
            <a:spAutoFit/>
          </a:bodyPr>
          <a:lstStyle/>
          <a:p>
            <a:r>
              <a:rPr lang="zh-CN" altLang="en-US" sz="2800" dirty="0">
                <a:latin typeface="宋体" panose="02010600030101010101" pitchFamily="2" charset="-122"/>
                <a:ea typeface="宋体" panose="02010600030101010101" pitchFamily="2" charset="-122"/>
              </a:rPr>
              <a:t>（1)</a:t>
            </a:r>
            <a:r>
              <a:rPr lang="en-US" altLang="zh-CN" sz="2800" dirty="0">
                <a:latin typeface="宋体" panose="02010600030101010101" pitchFamily="2" charset="-122"/>
                <a:ea typeface="宋体" panose="02010600030101010101" pitchFamily="2" charset="-122"/>
              </a:rPr>
              <a:t> individuals are more sensitive to moral behaviors in contexts with </a:t>
            </a:r>
            <a:r>
              <a:rPr lang="en-US" altLang="zh-CN" sz="2800" dirty="0">
                <a:solidFill>
                  <a:srgbClr val="C00000"/>
                </a:solidFill>
                <a:latin typeface="宋体" panose="02010600030101010101" pitchFamily="2" charset="-122"/>
                <a:ea typeface="宋体" panose="02010600030101010101" pitchFamily="2" charset="-122"/>
              </a:rPr>
              <a:t>high aesthetic value.</a:t>
            </a:r>
          </a:p>
          <a:p>
            <a:endParaRPr lang="en-US" altLang="zh-CN" sz="2800" dirty="0">
              <a:latin typeface="宋体" panose="02010600030101010101" pitchFamily="2" charset="-122"/>
              <a:ea typeface="宋体" panose="02010600030101010101" pitchFamily="2" charset="-122"/>
            </a:endParaRPr>
          </a:p>
          <a:p>
            <a:endParaRPr lang="en-US" altLang="zh-CN" sz="2800" dirty="0">
              <a:latin typeface="宋体" panose="02010600030101010101" pitchFamily="2" charset="-122"/>
              <a:ea typeface="宋体" panose="02010600030101010101" pitchFamily="2" charset="-122"/>
            </a:endParaRPr>
          </a:p>
          <a:p>
            <a:r>
              <a:rPr lang="en-US" altLang="zh-CN" sz="2800" dirty="0">
                <a:latin typeface="宋体" panose="02010600030101010101" pitchFamily="2" charset="-122"/>
                <a:ea typeface="宋体" panose="02010600030101010101" pitchFamily="2" charset="-122"/>
              </a:rPr>
              <a:t>(2) We attribute</a:t>
            </a:r>
            <a:r>
              <a:rPr lang="zh-CN" altLang="en-US" sz="2800" dirty="0">
                <a:latin typeface="宋体" panose="02010600030101010101" pitchFamily="2" charset="-122"/>
                <a:ea typeface="宋体" panose="02010600030101010101" pitchFamily="2" charset="-122"/>
              </a:rPr>
              <a:t>（归因）</a:t>
            </a:r>
            <a:r>
              <a:rPr lang="en-US" altLang="zh-CN" sz="2800" dirty="0">
                <a:latin typeface="宋体" panose="02010600030101010101" pitchFamily="2" charset="-122"/>
                <a:ea typeface="宋体" panose="02010600030101010101" pitchFamily="2" charset="-122"/>
              </a:rPr>
              <a:t> the influence of contextual information on sensitivity to moral goodness to </a:t>
            </a:r>
            <a:r>
              <a:rPr lang="en-US" altLang="zh-CN" sz="2800" dirty="0">
                <a:solidFill>
                  <a:srgbClr val="C00000"/>
                </a:solidFill>
                <a:latin typeface="宋体" panose="02010600030101010101" pitchFamily="2" charset="-122"/>
                <a:ea typeface="宋体" panose="02010600030101010101" pitchFamily="2" charset="-122"/>
              </a:rPr>
              <a:t>similarities</a:t>
            </a:r>
            <a:r>
              <a:rPr lang="en-US" altLang="zh-CN" sz="2800" dirty="0">
                <a:latin typeface="宋体" panose="02010600030101010101" pitchFamily="2" charset="-122"/>
                <a:ea typeface="宋体" panose="02010600030101010101" pitchFamily="2" charset="-122"/>
              </a:rPr>
              <a:t> between contextual information and morality. </a:t>
            </a:r>
          </a:p>
          <a:p>
            <a:endParaRPr lang="en-US" altLang="zh-CN" sz="2800" dirty="0">
              <a:latin typeface="宋体" panose="02010600030101010101" pitchFamily="2" charset="-122"/>
              <a:ea typeface="宋体" panose="02010600030101010101" pitchFamily="2" charset="-122"/>
            </a:endParaRPr>
          </a:p>
          <a:p>
            <a:endParaRPr lang="en-US" altLang="zh-CN" sz="2800" dirty="0">
              <a:latin typeface="宋体" panose="02010600030101010101" pitchFamily="2" charset="-122"/>
              <a:ea typeface="宋体" panose="02010600030101010101" pitchFamily="2" charset="-122"/>
            </a:endParaRPr>
          </a:p>
          <a:p>
            <a:endParaRPr lang="en-US" altLang="zh-CN" sz="2800" dirty="0">
              <a:latin typeface="宋体" panose="02010600030101010101" pitchFamily="2" charset="-122"/>
              <a:ea typeface="宋体" panose="02010600030101010101" pitchFamily="2" charset="-122"/>
            </a:endParaRPr>
          </a:p>
          <a:p>
            <a:r>
              <a:rPr lang="en-US" altLang="zh-CN" sz="2800" dirty="0">
                <a:latin typeface="宋体" panose="02010600030101010101" pitchFamily="2" charset="-122"/>
                <a:ea typeface="宋体" panose="02010600030101010101" pitchFamily="2" charset="-122"/>
              </a:rPr>
              <a:t>(3) In Experiment 2, we used </a:t>
            </a:r>
            <a:r>
              <a:rPr lang="en-US" altLang="zh-CN" sz="2800" dirty="0">
                <a:solidFill>
                  <a:srgbClr val="C00000"/>
                </a:solidFill>
                <a:latin typeface="宋体" panose="02010600030101010101" pitchFamily="2" charset="-122"/>
                <a:ea typeface="宋体" panose="02010600030101010101" pitchFamily="2" charset="-122"/>
              </a:rPr>
              <a:t>eye movements </a:t>
            </a:r>
            <a:r>
              <a:rPr lang="en-US" altLang="zh-CN" sz="2800" dirty="0">
                <a:latin typeface="宋体" panose="02010600030101010101" pitchFamily="2" charset="-122"/>
                <a:ea typeface="宋体" panose="02010600030101010101" pitchFamily="2" charset="-122"/>
              </a:rPr>
              <a:t>to demonstrate whether contextual aesthetic value and morality have a matching relation</a:t>
            </a:r>
            <a:endParaRPr lang="zh-CN" altLang="en-US" sz="28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40196558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a:extLst>
              <a:ext uri="{FF2B5EF4-FFF2-40B4-BE49-F238E27FC236}">
                <a16:creationId xmlns:a16="http://schemas.microsoft.com/office/drawing/2014/main" id="{3602F591-6DB0-A4A4-F5B3-1F25919A57EA}"/>
              </a:ext>
            </a:extLst>
          </p:cNvPr>
          <p:cNvCxnSpPr>
            <a:cxnSpLocks/>
          </p:cNvCxnSpPr>
          <p:nvPr/>
        </p:nvCxnSpPr>
        <p:spPr>
          <a:xfrm>
            <a:off x="1884000" y="4234376"/>
            <a:ext cx="8424000" cy="0"/>
          </a:xfrm>
          <a:prstGeom prst="line">
            <a:avLst/>
          </a:prstGeom>
          <a:ln w="15875">
            <a:solidFill>
              <a:srgbClr val="3F3B3A"/>
            </a:solidFill>
          </a:ln>
        </p:spPr>
        <p:style>
          <a:lnRef idx="1">
            <a:schemeClr val="accent1"/>
          </a:lnRef>
          <a:fillRef idx="0">
            <a:schemeClr val="accent1"/>
          </a:fillRef>
          <a:effectRef idx="0">
            <a:schemeClr val="accent1"/>
          </a:effectRef>
          <a:fontRef idx="minor">
            <a:schemeClr val="tx1"/>
          </a:fontRef>
        </p:style>
      </p:cxnSp>
      <p:cxnSp>
        <p:nvCxnSpPr>
          <p:cNvPr id="5" name="直接连接符 4">
            <a:extLst>
              <a:ext uri="{FF2B5EF4-FFF2-40B4-BE49-F238E27FC236}">
                <a16:creationId xmlns:a16="http://schemas.microsoft.com/office/drawing/2014/main" id="{363CA94E-8DCE-7915-2369-B30D6055C905}"/>
              </a:ext>
            </a:extLst>
          </p:cNvPr>
          <p:cNvCxnSpPr>
            <a:cxnSpLocks/>
          </p:cNvCxnSpPr>
          <p:nvPr/>
        </p:nvCxnSpPr>
        <p:spPr>
          <a:xfrm>
            <a:off x="1884000" y="2623943"/>
            <a:ext cx="8424000" cy="0"/>
          </a:xfrm>
          <a:prstGeom prst="line">
            <a:avLst/>
          </a:prstGeom>
          <a:ln w="15875">
            <a:solidFill>
              <a:srgbClr val="3F3B3A"/>
            </a:solidFill>
          </a:ln>
        </p:spPr>
        <p:style>
          <a:lnRef idx="1">
            <a:schemeClr val="accent1"/>
          </a:lnRef>
          <a:fillRef idx="0">
            <a:schemeClr val="accent1"/>
          </a:fillRef>
          <a:effectRef idx="0">
            <a:schemeClr val="accent1"/>
          </a:effectRef>
          <a:fontRef idx="minor">
            <a:schemeClr val="tx1"/>
          </a:fontRef>
        </p:style>
      </p:cxnSp>
      <p:sp>
        <p:nvSpPr>
          <p:cNvPr id="6" name="文本框 5">
            <a:extLst>
              <a:ext uri="{FF2B5EF4-FFF2-40B4-BE49-F238E27FC236}">
                <a16:creationId xmlns:a16="http://schemas.microsoft.com/office/drawing/2014/main" id="{F05F0B5A-0382-FCC4-0420-B598597DE281}"/>
              </a:ext>
            </a:extLst>
          </p:cNvPr>
          <p:cNvSpPr txBox="1"/>
          <p:nvPr/>
        </p:nvSpPr>
        <p:spPr>
          <a:xfrm>
            <a:off x="3051673" y="2736502"/>
            <a:ext cx="6088653" cy="1384995"/>
          </a:xfrm>
          <a:prstGeom prst="rect">
            <a:avLst/>
          </a:prstGeom>
          <a:noFill/>
        </p:spPr>
        <p:txBody>
          <a:bodyPr wrap="square" rtlCol="0">
            <a:spAutoFit/>
          </a:bodyPr>
          <a:lstStyle/>
          <a:p>
            <a:pPr algn="ctr"/>
            <a:r>
              <a:rPr lang="zh-CN" altLang="en-US" sz="6600" dirty="0">
                <a:latin typeface="Times New Roman" panose="02020603050405020304" pitchFamily="18" charset="0"/>
                <a:ea typeface="黑体" panose="02010609060101010101" pitchFamily="49" charset="-122"/>
              </a:rPr>
              <a:t>方法</a:t>
            </a:r>
            <a:r>
              <a:rPr lang="en-US" altLang="zh-CN" sz="6600" dirty="0">
                <a:latin typeface="Times New Roman" panose="02020603050405020304" pitchFamily="18" charset="0"/>
                <a:ea typeface="黑体" panose="02010609060101010101" pitchFamily="49" charset="-122"/>
              </a:rPr>
              <a:t>   </a:t>
            </a:r>
            <a:r>
              <a:rPr lang="zh-CN" altLang="en-US" sz="6600" dirty="0">
                <a:latin typeface="Times New Roman" panose="02020603050405020304" pitchFamily="18" charset="0"/>
                <a:ea typeface="黑体" panose="02010609060101010101" pitchFamily="49" charset="-122"/>
              </a:rPr>
              <a:t>实验</a:t>
            </a:r>
            <a:r>
              <a:rPr lang="en-US" altLang="zh-CN" sz="6600" dirty="0">
                <a:latin typeface="Times New Roman" panose="02020603050405020304" pitchFamily="18" charset="0"/>
                <a:ea typeface="黑体" panose="02010609060101010101" pitchFamily="49" charset="-122"/>
              </a:rPr>
              <a:t>Ⅱ</a:t>
            </a:r>
            <a:endParaRPr lang="zh-CN" altLang="en-US" sz="6600" dirty="0">
              <a:latin typeface="Times New Roman" panose="02020603050405020304" pitchFamily="18" charset="0"/>
              <a:ea typeface="黑体" panose="02010609060101010101" pitchFamily="49" charset="-122"/>
            </a:endParaRPr>
          </a:p>
          <a:p>
            <a:pPr algn="ctr"/>
            <a:r>
              <a:rPr lang="en-US" altLang="zh-CN" dirty="0">
                <a:latin typeface="Times New Roman" panose="02020603050405020304" pitchFamily="18" charset="0"/>
                <a:ea typeface="黑体" panose="02010609060101010101" pitchFamily="49" charset="-122"/>
              </a:rPr>
              <a:t>METHOD</a:t>
            </a:r>
          </a:p>
        </p:txBody>
      </p:sp>
      <p:sp>
        <p:nvSpPr>
          <p:cNvPr id="7" name="Freeform 14">
            <a:extLst>
              <a:ext uri="{FF2B5EF4-FFF2-40B4-BE49-F238E27FC236}">
                <a16:creationId xmlns:a16="http://schemas.microsoft.com/office/drawing/2014/main" id="{CAA05CAD-2474-92BF-78D0-801B6F479657}"/>
              </a:ext>
            </a:extLst>
          </p:cNvPr>
          <p:cNvSpPr/>
          <p:nvPr/>
        </p:nvSpPr>
        <p:spPr>
          <a:xfrm>
            <a:off x="5541570" y="1393994"/>
            <a:ext cx="1108861" cy="1039289"/>
          </a:xfrm>
          <a:custGeom>
            <a:avLst/>
            <a:gdLst>
              <a:gd name="connsiteX0" fmla="*/ 388426 w 607282"/>
              <a:gd name="connsiteY0" fmla="*/ 385710 h 569180"/>
              <a:gd name="connsiteX1" fmla="*/ 431276 w 607282"/>
              <a:gd name="connsiteY1" fmla="*/ 385710 h 569180"/>
              <a:gd name="connsiteX2" fmla="*/ 431276 w 607282"/>
              <a:gd name="connsiteY2" fmla="*/ 438433 h 569180"/>
              <a:gd name="connsiteX3" fmla="*/ 522771 w 607282"/>
              <a:gd name="connsiteY3" fmla="*/ 529738 h 569180"/>
              <a:gd name="connsiteX4" fmla="*/ 522771 w 607282"/>
              <a:gd name="connsiteY4" fmla="*/ 559964 h 569180"/>
              <a:gd name="connsiteX5" fmla="*/ 492483 w 607282"/>
              <a:gd name="connsiteY5" fmla="*/ 559964 h 569180"/>
              <a:gd name="connsiteX6" fmla="*/ 431276 w 607282"/>
              <a:gd name="connsiteY6" fmla="*/ 498941 h 569180"/>
              <a:gd name="connsiteX7" fmla="*/ 431276 w 607282"/>
              <a:gd name="connsiteY7" fmla="*/ 547771 h 569180"/>
              <a:gd name="connsiteX8" fmla="*/ 409822 w 607282"/>
              <a:gd name="connsiteY8" fmla="*/ 569180 h 569180"/>
              <a:gd name="connsiteX9" fmla="*/ 388426 w 607282"/>
              <a:gd name="connsiteY9" fmla="*/ 547771 h 569180"/>
              <a:gd name="connsiteX10" fmla="*/ 388426 w 607282"/>
              <a:gd name="connsiteY10" fmla="*/ 498941 h 569180"/>
              <a:gd name="connsiteX11" fmla="*/ 327276 w 607282"/>
              <a:gd name="connsiteY11" fmla="*/ 559964 h 569180"/>
              <a:gd name="connsiteX12" fmla="*/ 296988 w 607282"/>
              <a:gd name="connsiteY12" fmla="*/ 559964 h 569180"/>
              <a:gd name="connsiteX13" fmla="*/ 296988 w 607282"/>
              <a:gd name="connsiteY13" fmla="*/ 529738 h 569180"/>
              <a:gd name="connsiteX14" fmla="*/ 296931 w 607282"/>
              <a:gd name="connsiteY14" fmla="*/ 529738 h 569180"/>
              <a:gd name="connsiteX15" fmla="*/ 388426 w 607282"/>
              <a:gd name="connsiteY15" fmla="*/ 438433 h 569180"/>
              <a:gd name="connsiteX16" fmla="*/ 388426 w 607282"/>
              <a:gd name="connsiteY16" fmla="*/ 434597 h 569180"/>
              <a:gd name="connsiteX17" fmla="*/ 38140 w 607282"/>
              <a:gd name="connsiteY17" fmla="*/ 145929 h 569180"/>
              <a:gd name="connsiteX18" fmla="*/ 38255 w 607282"/>
              <a:gd name="connsiteY18" fmla="*/ 145929 h 569180"/>
              <a:gd name="connsiteX19" fmla="*/ 66358 w 607282"/>
              <a:gd name="connsiteY19" fmla="*/ 145929 h 569180"/>
              <a:gd name="connsiteX20" fmla="*/ 68767 w 607282"/>
              <a:gd name="connsiteY20" fmla="*/ 161160 h 569180"/>
              <a:gd name="connsiteX21" fmla="*/ 76453 w 607282"/>
              <a:gd name="connsiteY21" fmla="*/ 208857 h 569180"/>
              <a:gd name="connsiteX22" fmla="*/ 82589 w 607282"/>
              <a:gd name="connsiteY22" fmla="*/ 246763 h 569180"/>
              <a:gd name="connsiteX23" fmla="*/ 92684 w 607282"/>
              <a:gd name="connsiteY23" fmla="*/ 246763 h 569180"/>
              <a:gd name="connsiteX24" fmla="*/ 99222 w 607282"/>
              <a:gd name="connsiteY24" fmla="*/ 172898 h 569180"/>
              <a:gd name="connsiteX25" fmla="*/ 91594 w 607282"/>
              <a:gd name="connsiteY25" fmla="*/ 145929 h 569180"/>
              <a:gd name="connsiteX26" fmla="*/ 136502 w 607282"/>
              <a:gd name="connsiteY26" fmla="*/ 145929 h 569180"/>
              <a:gd name="connsiteX27" fmla="*/ 128874 w 607282"/>
              <a:gd name="connsiteY27" fmla="*/ 172898 h 569180"/>
              <a:gd name="connsiteX28" fmla="*/ 135355 w 607282"/>
              <a:gd name="connsiteY28" fmla="*/ 246763 h 569180"/>
              <a:gd name="connsiteX29" fmla="*/ 145507 w 607282"/>
              <a:gd name="connsiteY29" fmla="*/ 246763 h 569180"/>
              <a:gd name="connsiteX30" fmla="*/ 153192 w 607282"/>
              <a:gd name="connsiteY30" fmla="*/ 198780 h 569180"/>
              <a:gd name="connsiteX31" fmla="*/ 161738 w 607282"/>
              <a:gd name="connsiteY31" fmla="*/ 145929 h 569180"/>
              <a:gd name="connsiteX32" fmla="*/ 336094 w 607282"/>
              <a:gd name="connsiteY32" fmla="*/ 145929 h 569180"/>
              <a:gd name="connsiteX33" fmla="*/ 374349 w 607282"/>
              <a:gd name="connsiteY33" fmla="*/ 184121 h 569180"/>
              <a:gd name="connsiteX34" fmla="*/ 336094 w 607282"/>
              <a:gd name="connsiteY34" fmla="*/ 222256 h 569180"/>
              <a:gd name="connsiteX35" fmla="*/ 189841 w 607282"/>
              <a:gd name="connsiteY35" fmla="*/ 222256 h 569180"/>
              <a:gd name="connsiteX36" fmla="*/ 189841 w 607282"/>
              <a:gd name="connsiteY36" fmla="*/ 298011 h 569180"/>
              <a:gd name="connsiteX37" fmla="*/ 189841 w 607282"/>
              <a:gd name="connsiteY37" fmla="*/ 365807 h 569180"/>
              <a:gd name="connsiteX38" fmla="*/ 189841 w 607282"/>
              <a:gd name="connsiteY38" fmla="*/ 528081 h 569180"/>
              <a:gd name="connsiteX39" fmla="*/ 151586 w 607282"/>
              <a:gd name="connsiteY39" fmla="*/ 566216 h 569180"/>
              <a:gd name="connsiteX40" fmla="*/ 114019 w 607282"/>
              <a:gd name="connsiteY40" fmla="*/ 535239 h 569180"/>
              <a:gd name="connsiteX41" fmla="*/ 76453 w 607282"/>
              <a:gd name="connsiteY41" fmla="*/ 566216 h 569180"/>
              <a:gd name="connsiteX42" fmla="*/ 38255 w 607282"/>
              <a:gd name="connsiteY42" fmla="*/ 528081 h 569180"/>
              <a:gd name="connsiteX43" fmla="*/ 38255 w 607282"/>
              <a:gd name="connsiteY43" fmla="*/ 384874 h 569180"/>
              <a:gd name="connsiteX44" fmla="*/ 0 w 607282"/>
              <a:gd name="connsiteY44" fmla="*/ 346739 h 569180"/>
              <a:gd name="connsiteX45" fmla="*/ 0 w 607282"/>
              <a:gd name="connsiteY45" fmla="*/ 184121 h 569180"/>
              <a:gd name="connsiteX46" fmla="*/ 38140 w 607282"/>
              <a:gd name="connsiteY46" fmla="*/ 145929 h 569180"/>
              <a:gd name="connsiteX47" fmla="*/ 545532 w 607282"/>
              <a:gd name="connsiteY47" fmla="*/ 89195 h 569180"/>
              <a:gd name="connsiteX48" fmla="*/ 587343 w 607282"/>
              <a:gd name="connsiteY48" fmla="*/ 89195 h 569180"/>
              <a:gd name="connsiteX49" fmla="*/ 587343 w 607282"/>
              <a:gd name="connsiteY49" fmla="*/ 124061 h 569180"/>
              <a:gd name="connsiteX50" fmla="*/ 587228 w 607282"/>
              <a:gd name="connsiteY50" fmla="*/ 124061 h 569180"/>
              <a:gd name="connsiteX51" fmla="*/ 587343 w 607282"/>
              <a:gd name="connsiteY51" fmla="*/ 324787 h 569180"/>
              <a:gd name="connsiteX52" fmla="*/ 541403 w 607282"/>
              <a:gd name="connsiteY52" fmla="*/ 370989 h 569180"/>
              <a:gd name="connsiteX53" fmla="*/ 278325 w 607282"/>
              <a:gd name="connsiteY53" fmla="*/ 370531 h 569180"/>
              <a:gd name="connsiteX54" fmla="*/ 233131 w 607282"/>
              <a:gd name="connsiteY54" fmla="*/ 331027 h 569180"/>
              <a:gd name="connsiteX55" fmla="*/ 232729 w 607282"/>
              <a:gd name="connsiteY55" fmla="*/ 233012 h 569180"/>
              <a:gd name="connsiteX56" fmla="*/ 272475 w 607282"/>
              <a:gd name="connsiteY56" fmla="*/ 233012 h 569180"/>
              <a:gd name="connsiteX57" fmla="*/ 272475 w 607282"/>
              <a:gd name="connsiteY57" fmla="*/ 330340 h 569180"/>
              <a:gd name="connsiteX58" fmla="*/ 545532 w 607282"/>
              <a:gd name="connsiteY58" fmla="*/ 329997 h 569180"/>
              <a:gd name="connsiteX59" fmla="*/ 545532 w 607282"/>
              <a:gd name="connsiteY59" fmla="*/ 124061 h 569180"/>
              <a:gd name="connsiteX60" fmla="*/ 231948 w 607282"/>
              <a:gd name="connsiteY60" fmla="*/ 89124 h 569180"/>
              <a:gd name="connsiteX61" fmla="*/ 273793 w 607282"/>
              <a:gd name="connsiteY61" fmla="*/ 89124 h 569180"/>
              <a:gd name="connsiteX62" fmla="*/ 273793 w 607282"/>
              <a:gd name="connsiteY62" fmla="*/ 135062 h 569180"/>
              <a:gd name="connsiteX63" fmla="*/ 272240 w 607282"/>
              <a:gd name="connsiteY63" fmla="*/ 135062 h 569180"/>
              <a:gd name="connsiteX64" fmla="*/ 233571 w 607282"/>
              <a:gd name="connsiteY64" fmla="*/ 135062 h 569180"/>
              <a:gd name="connsiteX65" fmla="*/ 231948 w 607282"/>
              <a:gd name="connsiteY65" fmla="*/ 135062 h 569180"/>
              <a:gd name="connsiteX66" fmla="*/ 409822 w 607282"/>
              <a:gd name="connsiteY66" fmla="*/ 10232 h 569180"/>
              <a:gd name="connsiteX67" fmla="*/ 437925 w 607282"/>
              <a:gd name="connsiteY67" fmla="*/ 35771 h 569180"/>
              <a:gd name="connsiteX68" fmla="*/ 447503 w 607282"/>
              <a:gd name="connsiteY68" fmla="*/ 35771 h 569180"/>
              <a:gd name="connsiteX69" fmla="*/ 578958 w 607282"/>
              <a:gd name="connsiteY69" fmla="*/ 35828 h 569180"/>
              <a:gd name="connsiteX70" fmla="*/ 593009 w 607282"/>
              <a:gd name="connsiteY70" fmla="*/ 37031 h 569180"/>
              <a:gd name="connsiteX71" fmla="*/ 607233 w 607282"/>
              <a:gd name="connsiteY71" fmla="*/ 57874 h 569180"/>
              <a:gd name="connsiteX72" fmla="*/ 587159 w 607282"/>
              <a:gd name="connsiteY72" fmla="*/ 76828 h 569180"/>
              <a:gd name="connsiteX73" fmla="*/ 579244 w 607282"/>
              <a:gd name="connsiteY73" fmla="*/ 76885 h 569180"/>
              <a:gd name="connsiteX74" fmla="*/ 241776 w 607282"/>
              <a:gd name="connsiteY74" fmla="*/ 76885 h 569180"/>
              <a:gd name="connsiteX75" fmla="*/ 233861 w 607282"/>
              <a:gd name="connsiteY75" fmla="*/ 76828 h 569180"/>
              <a:gd name="connsiteX76" fmla="*/ 212984 w 607282"/>
              <a:gd name="connsiteY76" fmla="*/ 56672 h 569180"/>
              <a:gd name="connsiteX77" fmla="*/ 233287 w 607282"/>
              <a:gd name="connsiteY77" fmla="*/ 35943 h 569180"/>
              <a:gd name="connsiteX78" fmla="*/ 244357 w 607282"/>
              <a:gd name="connsiteY78" fmla="*/ 35771 h 569180"/>
              <a:gd name="connsiteX79" fmla="*/ 371108 w 607282"/>
              <a:gd name="connsiteY79" fmla="*/ 35771 h 569180"/>
              <a:gd name="connsiteX80" fmla="*/ 381661 w 607282"/>
              <a:gd name="connsiteY80" fmla="*/ 35771 h 569180"/>
              <a:gd name="connsiteX81" fmla="*/ 409822 w 607282"/>
              <a:gd name="connsiteY81" fmla="*/ 10232 h 569180"/>
              <a:gd name="connsiteX82" fmla="*/ 114034 w 607282"/>
              <a:gd name="connsiteY82" fmla="*/ 0 h 569180"/>
              <a:gd name="connsiteX83" fmla="*/ 182130 w 607282"/>
              <a:gd name="connsiteY83" fmla="*/ 67990 h 569180"/>
              <a:gd name="connsiteX84" fmla="*/ 114034 w 607282"/>
              <a:gd name="connsiteY84" fmla="*/ 135980 h 569180"/>
              <a:gd name="connsiteX85" fmla="*/ 45938 w 607282"/>
              <a:gd name="connsiteY85" fmla="*/ 67990 h 569180"/>
              <a:gd name="connsiteX86" fmla="*/ 114034 w 607282"/>
              <a:gd name="connsiteY86" fmla="*/ 0 h 56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607282" h="569180">
                <a:moveTo>
                  <a:pt x="388426" y="385710"/>
                </a:moveTo>
                <a:lnTo>
                  <a:pt x="431276" y="385710"/>
                </a:lnTo>
                <a:lnTo>
                  <a:pt x="431276" y="438433"/>
                </a:lnTo>
                <a:lnTo>
                  <a:pt x="522771" y="529738"/>
                </a:lnTo>
                <a:cubicBezTo>
                  <a:pt x="531146" y="538096"/>
                  <a:pt x="531146" y="551606"/>
                  <a:pt x="522771" y="559964"/>
                </a:cubicBezTo>
                <a:cubicBezTo>
                  <a:pt x="514396" y="568321"/>
                  <a:pt x="500858" y="568321"/>
                  <a:pt x="492483" y="559964"/>
                </a:cubicBezTo>
                <a:lnTo>
                  <a:pt x="431276" y="498941"/>
                </a:lnTo>
                <a:lnTo>
                  <a:pt x="431276" y="547771"/>
                </a:lnTo>
                <a:cubicBezTo>
                  <a:pt x="431276" y="559563"/>
                  <a:pt x="421697" y="569180"/>
                  <a:pt x="409822" y="569180"/>
                </a:cubicBezTo>
                <a:cubicBezTo>
                  <a:pt x="398005" y="569180"/>
                  <a:pt x="388426" y="559563"/>
                  <a:pt x="388426" y="547771"/>
                </a:cubicBezTo>
                <a:lnTo>
                  <a:pt x="388426" y="498941"/>
                </a:lnTo>
                <a:lnTo>
                  <a:pt x="327276" y="559964"/>
                </a:lnTo>
                <a:cubicBezTo>
                  <a:pt x="318901" y="568321"/>
                  <a:pt x="305306" y="568321"/>
                  <a:pt x="296988" y="559964"/>
                </a:cubicBezTo>
                <a:cubicBezTo>
                  <a:pt x="288613" y="551606"/>
                  <a:pt x="288613" y="538096"/>
                  <a:pt x="296988" y="529738"/>
                </a:cubicBezTo>
                <a:lnTo>
                  <a:pt x="296931" y="529738"/>
                </a:lnTo>
                <a:lnTo>
                  <a:pt x="388426" y="438433"/>
                </a:lnTo>
                <a:lnTo>
                  <a:pt x="388426" y="434597"/>
                </a:lnTo>
                <a:close/>
                <a:moveTo>
                  <a:pt x="38140" y="145929"/>
                </a:moveTo>
                <a:lnTo>
                  <a:pt x="38255" y="145929"/>
                </a:lnTo>
                <a:lnTo>
                  <a:pt x="66358" y="145929"/>
                </a:lnTo>
                <a:lnTo>
                  <a:pt x="68767" y="161160"/>
                </a:lnTo>
                <a:lnTo>
                  <a:pt x="76453" y="208857"/>
                </a:lnTo>
                <a:lnTo>
                  <a:pt x="82589" y="246763"/>
                </a:lnTo>
                <a:lnTo>
                  <a:pt x="92684" y="246763"/>
                </a:lnTo>
                <a:lnTo>
                  <a:pt x="99222" y="172898"/>
                </a:lnTo>
                <a:lnTo>
                  <a:pt x="91594" y="145929"/>
                </a:lnTo>
                <a:lnTo>
                  <a:pt x="136502" y="145929"/>
                </a:lnTo>
                <a:lnTo>
                  <a:pt x="128874" y="172898"/>
                </a:lnTo>
                <a:lnTo>
                  <a:pt x="135355" y="246763"/>
                </a:lnTo>
                <a:lnTo>
                  <a:pt x="145507" y="246763"/>
                </a:lnTo>
                <a:lnTo>
                  <a:pt x="153192" y="198780"/>
                </a:lnTo>
                <a:lnTo>
                  <a:pt x="161738" y="145929"/>
                </a:lnTo>
                <a:lnTo>
                  <a:pt x="336094" y="145929"/>
                </a:lnTo>
                <a:cubicBezTo>
                  <a:pt x="357200" y="145929"/>
                  <a:pt x="374349" y="162992"/>
                  <a:pt x="374349" y="184121"/>
                </a:cubicBezTo>
                <a:cubicBezTo>
                  <a:pt x="374349" y="205193"/>
                  <a:pt x="357200" y="222256"/>
                  <a:pt x="336094" y="222256"/>
                </a:cubicBezTo>
                <a:lnTo>
                  <a:pt x="189841" y="222256"/>
                </a:lnTo>
                <a:lnTo>
                  <a:pt x="189841" y="298011"/>
                </a:lnTo>
                <a:lnTo>
                  <a:pt x="189841" y="365807"/>
                </a:lnTo>
                <a:lnTo>
                  <a:pt x="189841" y="528081"/>
                </a:lnTo>
                <a:cubicBezTo>
                  <a:pt x="189841" y="549153"/>
                  <a:pt x="172692" y="566216"/>
                  <a:pt x="151586" y="566216"/>
                </a:cubicBezTo>
                <a:cubicBezTo>
                  <a:pt x="132889" y="566216"/>
                  <a:pt x="117403" y="552875"/>
                  <a:pt x="114019" y="535239"/>
                </a:cubicBezTo>
                <a:cubicBezTo>
                  <a:pt x="110693" y="552875"/>
                  <a:pt x="95150" y="566216"/>
                  <a:pt x="76453" y="566216"/>
                </a:cubicBezTo>
                <a:cubicBezTo>
                  <a:pt x="55346" y="566216"/>
                  <a:pt x="38255" y="549153"/>
                  <a:pt x="38255" y="528081"/>
                </a:cubicBezTo>
                <a:lnTo>
                  <a:pt x="38255" y="384874"/>
                </a:lnTo>
                <a:cubicBezTo>
                  <a:pt x="17091" y="384874"/>
                  <a:pt x="0" y="367811"/>
                  <a:pt x="0" y="346739"/>
                </a:cubicBezTo>
                <a:lnTo>
                  <a:pt x="0" y="184121"/>
                </a:lnTo>
                <a:cubicBezTo>
                  <a:pt x="0" y="163050"/>
                  <a:pt x="17091" y="145986"/>
                  <a:pt x="38140" y="145929"/>
                </a:cubicBezTo>
                <a:close/>
                <a:moveTo>
                  <a:pt x="545532" y="89195"/>
                </a:moveTo>
                <a:lnTo>
                  <a:pt x="587343" y="89195"/>
                </a:lnTo>
                <a:lnTo>
                  <a:pt x="587343" y="124061"/>
                </a:lnTo>
                <a:lnTo>
                  <a:pt x="587228" y="124061"/>
                </a:lnTo>
                <a:cubicBezTo>
                  <a:pt x="587228" y="190989"/>
                  <a:pt x="587056" y="257859"/>
                  <a:pt x="587343" y="324787"/>
                </a:cubicBezTo>
                <a:cubicBezTo>
                  <a:pt x="587457" y="352669"/>
                  <a:pt x="567498" y="371104"/>
                  <a:pt x="541403" y="370989"/>
                </a:cubicBezTo>
                <a:cubicBezTo>
                  <a:pt x="453710" y="370646"/>
                  <a:pt x="366018" y="370703"/>
                  <a:pt x="278325" y="370531"/>
                </a:cubicBezTo>
                <a:cubicBezTo>
                  <a:pt x="255441" y="370474"/>
                  <a:pt x="234278" y="353527"/>
                  <a:pt x="233131" y="331027"/>
                </a:cubicBezTo>
                <a:cubicBezTo>
                  <a:pt x="231525" y="299024"/>
                  <a:pt x="232729" y="266905"/>
                  <a:pt x="232729" y="233012"/>
                </a:cubicBezTo>
                <a:lnTo>
                  <a:pt x="272475" y="233012"/>
                </a:lnTo>
                <a:lnTo>
                  <a:pt x="272475" y="330340"/>
                </a:lnTo>
                <a:cubicBezTo>
                  <a:pt x="364010" y="330512"/>
                  <a:pt x="453997" y="330398"/>
                  <a:pt x="545532" y="329997"/>
                </a:cubicBezTo>
                <a:lnTo>
                  <a:pt x="545532" y="124061"/>
                </a:lnTo>
                <a:close/>
                <a:moveTo>
                  <a:pt x="231948" y="89124"/>
                </a:moveTo>
                <a:lnTo>
                  <a:pt x="273793" y="89124"/>
                </a:lnTo>
                <a:lnTo>
                  <a:pt x="273793" y="135062"/>
                </a:lnTo>
                <a:lnTo>
                  <a:pt x="272240" y="135062"/>
                </a:lnTo>
                <a:lnTo>
                  <a:pt x="233571" y="135062"/>
                </a:lnTo>
                <a:lnTo>
                  <a:pt x="231948" y="135062"/>
                </a:lnTo>
                <a:close/>
                <a:moveTo>
                  <a:pt x="409822" y="10232"/>
                </a:moveTo>
                <a:cubicBezTo>
                  <a:pt x="424505" y="10232"/>
                  <a:pt x="436606" y="21455"/>
                  <a:pt x="437925" y="35771"/>
                </a:cubicBezTo>
                <a:lnTo>
                  <a:pt x="447503" y="35771"/>
                </a:lnTo>
                <a:cubicBezTo>
                  <a:pt x="491321" y="35771"/>
                  <a:pt x="535140" y="35771"/>
                  <a:pt x="578958" y="35828"/>
                </a:cubicBezTo>
                <a:cubicBezTo>
                  <a:pt x="583661" y="35828"/>
                  <a:pt x="588650" y="35599"/>
                  <a:pt x="593009" y="37031"/>
                </a:cubicBezTo>
                <a:cubicBezTo>
                  <a:pt x="601326" y="39665"/>
                  <a:pt x="607921" y="50144"/>
                  <a:pt x="607233" y="57874"/>
                </a:cubicBezTo>
                <a:cubicBezTo>
                  <a:pt x="606315" y="67380"/>
                  <a:pt x="597368" y="75912"/>
                  <a:pt x="587159" y="76828"/>
                </a:cubicBezTo>
                <a:cubicBezTo>
                  <a:pt x="584521" y="77057"/>
                  <a:pt x="581883" y="76885"/>
                  <a:pt x="579244" y="76885"/>
                </a:cubicBezTo>
                <a:cubicBezTo>
                  <a:pt x="466774" y="76885"/>
                  <a:pt x="354304" y="76885"/>
                  <a:pt x="241776" y="76885"/>
                </a:cubicBezTo>
                <a:cubicBezTo>
                  <a:pt x="239137" y="76885"/>
                  <a:pt x="236499" y="77057"/>
                  <a:pt x="233861" y="76828"/>
                </a:cubicBezTo>
                <a:cubicBezTo>
                  <a:pt x="223078" y="75740"/>
                  <a:pt x="213156" y="66120"/>
                  <a:pt x="212984" y="56672"/>
                </a:cubicBezTo>
                <a:cubicBezTo>
                  <a:pt x="212755" y="47166"/>
                  <a:pt x="222448" y="37088"/>
                  <a:pt x="233287" y="35943"/>
                </a:cubicBezTo>
                <a:cubicBezTo>
                  <a:pt x="236958" y="35542"/>
                  <a:pt x="240686" y="35771"/>
                  <a:pt x="244357" y="35771"/>
                </a:cubicBezTo>
                <a:cubicBezTo>
                  <a:pt x="286626" y="35771"/>
                  <a:pt x="328839" y="35771"/>
                  <a:pt x="371108" y="35771"/>
                </a:cubicBezTo>
                <a:lnTo>
                  <a:pt x="381661" y="35771"/>
                </a:lnTo>
                <a:cubicBezTo>
                  <a:pt x="382981" y="21455"/>
                  <a:pt x="395082" y="10232"/>
                  <a:pt x="409822" y="10232"/>
                </a:cubicBezTo>
                <a:close/>
                <a:moveTo>
                  <a:pt x="114034" y="0"/>
                </a:moveTo>
                <a:cubicBezTo>
                  <a:pt x="151642" y="0"/>
                  <a:pt x="182130" y="30440"/>
                  <a:pt x="182130" y="67990"/>
                </a:cubicBezTo>
                <a:cubicBezTo>
                  <a:pt x="182130" y="105540"/>
                  <a:pt x="151642" y="135980"/>
                  <a:pt x="114034" y="135980"/>
                </a:cubicBezTo>
                <a:cubicBezTo>
                  <a:pt x="76426" y="135980"/>
                  <a:pt x="45938" y="105540"/>
                  <a:pt x="45938" y="67990"/>
                </a:cubicBezTo>
                <a:cubicBezTo>
                  <a:pt x="45938" y="30440"/>
                  <a:pt x="76426" y="0"/>
                  <a:pt x="114034" y="0"/>
                </a:cubicBezTo>
                <a:close/>
              </a:path>
            </a:pathLst>
          </a:custGeom>
          <a:solidFill>
            <a:srgbClr val="3F3B3A"/>
          </a:solidFill>
          <a:ln w="12700" cap="flat">
            <a:noFill/>
            <a:miter lim="400000"/>
          </a:ln>
          <a:effectLst/>
        </p:spPr>
        <p:txBody>
          <a:bodyPr wrap="square" lIns="91439" tIns="91439" rIns="91439" bIns="91439" numCol="1"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latin typeface="思源黑体 CN Medium" panose="020B0600000000000000" pitchFamily="34" charset="-122"/>
              <a:ea typeface="思源黑体 CN Medium" panose="020B0600000000000000" pitchFamily="34" charset="-122"/>
            </a:endParaRPr>
          </a:p>
        </p:txBody>
      </p:sp>
    </p:spTree>
    <p:extLst>
      <p:ext uri="{BB962C8B-B14F-4D97-AF65-F5344CB8AC3E}">
        <p14:creationId xmlns:p14="http://schemas.microsoft.com/office/powerpoint/2010/main" val="2692359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BEAF701E-1837-8BB1-64CA-8E77568350EA}"/>
              </a:ext>
            </a:extLst>
          </p:cNvPr>
          <p:cNvSpPr>
            <a:spLocks noGrp="1"/>
          </p:cNvSpPr>
          <p:nvPr>
            <p:ph idx="1"/>
          </p:nvPr>
        </p:nvSpPr>
        <p:spPr>
          <a:xfrm>
            <a:off x="2201586" y="1467679"/>
            <a:ext cx="8915400" cy="3777622"/>
          </a:xfrm>
        </p:spPr>
        <p:txBody>
          <a:bodyPr/>
          <a:lstStyle/>
          <a:p>
            <a:pPr marL="0" indent="0">
              <a:buNone/>
            </a:pPr>
            <a:r>
              <a:rPr lang="fr-FR" altLang="zh-CN" sz="4000" dirty="0">
                <a:latin typeface="Arabic Typesetting" panose="020F0502020204030204" pitchFamily="66" charset="-78"/>
                <a:cs typeface="Arabic Typesetting" panose="020F0502020204030204" pitchFamily="66" charset="-78"/>
              </a:rPr>
              <a:t>En somme, la Beauté est partout. Ce n’est point elle qui manque à nos yeux, mais nos yeux qui manquent à  l’apercevoir. </a:t>
            </a:r>
          </a:p>
          <a:p>
            <a:pPr marL="0" indent="0">
              <a:buNone/>
            </a:pPr>
            <a:r>
              <a:rPr lang="fr-FR" altLang="zh-CN" sz="4400" dirty="0">
                <a:latin typeface="Arabic Typesetting" panose="020F0502020204030204" pitchFamily="66" charset="-78"/>
                <a:cs typeface="Arabic Typesetting" panose="020F0502020204030204" pitchFamily="66" charset="-78"/>
              </a:rPr>
              <a:t>                                       –Auguste Rodin</a:t>
            </a:r>
          </a:p>
          <a:p>
            <a:pPr marL="0" indent="0">
              <a:buNone/>
            </a:pPr>
            <a:endParaRPr lang="en-US" altLang="zh-CN" sz="2000" dirty="0">
              <a:latin typeface="宋体" panose="02010600030101010101" pitchFamily="2" charset="-122"/>
              <a:ea typeface="宋体" panose="02010600030101010101" pitchFamily="2" charset="-122"/>
            </a:endParaRPr>
          </a:p>
          <a:p>
            <a:pPr marL="0" indent="0">
              <a:buNone/>
            </a:pPr>
            <a:endParaRPr lang="zh-CN" altLang="en-US" dirty="0"/>
          </a:p>
        </p:txBody>
      </p:sp>
    </p:spTree>
    <p:extLst>
      <p:ext uri="{BB962C8B-B14F-4D97-AF65-F5344CB8AC3E}">
        <p14:creationId xmlns:p14="http://schemas.microsoft.com/office/powerpoint/2010/main" val="25741600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A8C9C04E-A7CC-8187-C857-2524AE4F8B99}"/>
              </a:ext>
            </a:extLst>
          </p:cNvPr>
          <p:cNvSpPr>
            <a:spLocks noGrp="1"/>
          </p:cNvSpPr>
          <p:nvPr>
            <p:ph idx="1"/>
          </p:nvPr>
        </p:nvSpPr>
        <p:spPr>
          <a:xfrm>
            <a:off x="2221465" y="1139687"/>
            <a:ext cx="8915400" cy="3777622"/>
          </a:xfrm>
        </p:spPr>
        <p:txBody>
          <a:bodyPr>
            <a:normAutofit/>
          </a:bodyPr>
          <a:lstStyle/>
          <a:p>
            <a:r>
              <a:rPr lang="zh-CN" altLang="en-US" sz="2000" dirty="0"/>
              <a:t>材料同实验</a:t>
            </a:r>
            <a:r>
              <a:rPr lang="en-US" altLang="zh-CN" sz="2000" dirty="0" err="1"/>
              <a:t>Ⅰa</a:t>
            </a:r>
            <a:r>
              <a:rPr lang="en-US" altLang="zh-CN" sz="2000" dirty="0"/>
              <a:t>.</a:t>
            </a:r>
          </a:p>
          <a:p>
            <a:endParaRPr lang="en-US" altLang="zh-CN" sz="2000" dirty="0"/>
          </a:p>
          <a:p>
            <a:pPr marL="0" indent="0">
              <a:buNone/>
            </a:pPr>
            <a:endParaRPr lang="en-US" altLang="zh-CN" sz="2000" dirty="0"/>
          </a:p>
          <a:p>
            <a:r>
              <a:rPr lang="en-US" altLang="zh-CN" sz="2000" dirty="0"/>
              <a:t> The </a:t>
            </a:r>
            <a:r>
              <a:rPr lang="en-US" altLang="zh-CN" sz="2000" dirty="0">
                <a:solidFill>
                  <a:srgbClr val="C00000"/>
                </a:solidFill>
              </a:rPr>
              <a:t>dependent variables </a:t>
            </a:r>
            <a:r>
              <a:rPr lang="en-US" altLang="zh-CN" sz="2000" dirty="0"/>
              <a:t>were </a:t>
            </a:r>
            <a:r>
              <a:rPr lang="en-US" altLang="zh-CN" sz="2000" dirty="0">
                <a:solidFill>
                  <a:srgbClr val="C00000"/>
                </a:solidFill>
              </a:rPr>
              <a:t>the participants’ fixation counts </a:t>
            </a:r>
            <a:r>
              <a:rPr lang="en-US" altLang="zh-CN" sz="2000" dirty="0"/>
              <a:t>and </a:t>
            </a:r>
            <a:r>
              <a:rPr lang="en-US" altLang="zh-CN" sz="2000" dirty="0">
                <a:solidFill>
                  <a:srgbClr val="C00000"/>
                </a:solidFill>
              </a:rPr>
              <a:t>times while viewing </a:t>
            </a:r>
            <a:r>
              <a:rPr lang="en-US" altLang="zh-CN" sz="2000" dirty="0"/>
              <a:t>the various types of images.</a:t>
            </a:r>
          </a:p>
          <a:p>
            <a:endParaRPr lang="en-US" altLang="zh-CN" sz="2000" dirty="0"/>
          </a:p>
          <a:p>
            <a:endParaRPr lang="en-US" altLang="zh-CN" sz="2000" dirty="0"/>
          </a:p>
          <a:p>
            <a:r>
              <a:rPr lang="en-US" altLang="zh-CN" sz="2000" dirty="0"/>
              <a:t> They observed scene images using binocular </a:t>
            </a:r>
            <a:r>
              <a:rPr lang="en-US" altLang="zh-CN" sz="2000" dirty="0" err="1"/>
              <a:t>vision.however</a:t>
            </a:r>
            <a:r>
              <a:rPr lang="en-US" altLang="zh-CN" sz="2000" dirty="0"/>
              <a:t>, only the right eye was tracked.</a:t>
            </a:r>
            <a:endParaRPr lang="zh-CN" altLang="en-US" sz="2000" dirty="0"/>
          </a:p>
        </p:txBody>
      </p:sp>
      <p:grpSp>
        <p:nvGrpSpPr>
          <p:cNvPr id="4" name="组合 3">
            <a:extLst>
              <a:ext uri="{FF2B5EF4-FFF2-40B4-BE49-F238E27FC236}">
                <a16:creationId xmlns:a16="http://schemas.microsoft.com/office/drawing/2014/main" id="{5AD28672-2EAC-02A0-DAD2-E8942EB2D924}"/>
              </a:ext>
            </a:extLst>
          </p:cNvPr>
          <p:cNvGrpSpPr/>
          <p:nvPr/>
        </p:nvGrpSpPr>
        <p:grpSpPr>
          <a:xfrm>
            <a:off x="0" y="-79512"/>
            <a:ext cx="11974460" cy="812800"/>
            <a:chOff x="217540" y="1"/>
            <a:chExt cx="11974460" cy="812800"/>
          </a:xfrm>
        </p:grpSpPr>
        <p:sp>
          <p:nvSpPr>
            <p:cNvPr id="5" name="PA-矩形 7">
              <a:extLst>
                <a:ext uri="{FF2B5EF4-FFF2-40B4-BE49-F238E27FC236}">
                  <a16:creationId xmlns:a16="http://schemas.microsoft.com/office/drawing/2014/main" id="{5655FFB9-A3F8-8AEF-970C-1B5D8AC3E29A}"/>
                </a:ext>
              </a:extLst>
            </p:cNvPr>
            <p:cNvSpPr/>
            <p:nvPr>
              <p:custDataLst>
                <p:tags r:id="rId1"/>
              </p:custDataLst>
            </p:nvPr>
          </p:nvSpPr>
          <p:spPr>
            <a:xfrm>
              <a:off x="919706" y="43194"/>
              <a:ext cx="3262432" cy="461665"/>
            </a:xfrm>
            <a:prstGeom prst="rect">
              <a:avLst/>
            </a:prstGeom>
          </p:spPr>
          <p:txBody>
            <a:bodyPr wrap="none">
              <a:spAutoFit/>
            </a:bodyPr>
            <a:lstStyle/>
            <a:p>
              <a:r>
                <a:rPr lang="zh-CN" altLang="en-US" sz="2400" dirty="0">
                  <a:solidFill>
                    <a:srgbClr val="201F42"/>
                  </a:solidFill>
                  <a:latin typeface="黑体" panose="02010609060101010101" pitchFamily="49" charset="-122"/>
                  <a:ea typeface="黑体" panose="02010609060101010101" pitchFamily="49" charset="-122"/>
                </a:rPr>
                <a:t>方法</a:t>
              </a:r>
              <a:r>
                <a:rPr lang="en-US" altLang="zh-CN" sz="2400" dirty="0">
                  <a:solidFill>
                    <a:srgbClr val="201F42"/>
                  </a:solidFill>
                  <a:latin typeface="黑体" panose="02010609060101010101" pitchFamily="49" charset="-122"/>
                  <a:ea typeface="黑体" panose="02010609060101010101" pitchFamily="49" charset="-122"/>
                </a:rPr>
                <a:t>——</a:t>
              </a:r>
              <a:r>
                <a:rPr lang="zh-CN" altLang="en-US" sz="2400" dirty="0">
                  <a:solidFill>
                    <a:srgbClr val="201F42"/>
                  </a:solidFill>
                  <a:latin typeface="黑体" panose="02010609060101010101" pitchFamily="49" charset="-122"/>
                  <a:ea typeface="黑体" panose="02010609060101010101" pitchFamily="49" charset="-122"/>
                </a:rPr>
                <a:t>参与者与程序</a:t>
              </a:r>
            </a:p>
          </p:txBody>
        </p:sp>
        <p:sp>
          <p:nvSpPr>
            <p:cNvPr id="6" name="PA-矩形 8">
              <a:extLst>
                <a:ext uri="{FF2B5EF4-FFF2-40B4-BE49-F238E27FC236}">
                  <a16:creationId xmlns:a16="http://schemas.microsoft.com/office/drawing/2014/main" id="{9462932E-48C7-B152-F09A-585D494B4C7F}"/>
                </a:ext>
              </a:extLst>
            </p:cNvPr>
            <p:cNvSpPr/>
            <p:nvPr>
              <p:custDataLst>
                <p:tags r:id="rId2"/>
              </p:custDataLst>
            </p:nvPr>
          </p:nvSpPr>
          <p:spPr>
            <a:xfrm>
              <a:off x="948280" y="521044"/>
              <a:ext cx="4571011" cy="286297"/>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tx1">
                      <a:lumMod val="75000"/>
                      <a:lumOff val="25000"/>
                    </a:schemeClr>
                  </a:solidFill>
                  <a:latin typeface="Times New Roman" panose="02020603050405020304" pitchFamily="18" charset="0"/>
                  <a:ea typeface="思源黑体 CN Medium" panose="020B0600000000000000" pitchFamily="34" charset="-122"/>
                  <a:cs typeface="Times New Roman" panose="02020603050405020304" pitchFamily="18" charset="0"/>
                </a:rPr>
                <a:t>METHOD</a:t>
              </a:r>
            </a:p>
          </p:txBody>
        </p:sp>
        <p:grpSp>
          <p:nvGrpSpPr>
            <p:cNvPr id="7" name="组合 6">
              <a:extLst>
                <a:ext uri="{FF2B5EF4-FFF2-40B4-BE49-F238E27FC236}">
                  <a16:creationId xmlns:a16="http://schemas.microsoft.com/office/drawing/2014/main" id="{E27E7844-D6F9-6419-A90F-E31DCB71F3F4}"/>
                </a:ext>
              </a:extLst>
            </p:cNvPr>
            <p:cNvGrpSpPr/>
            <p:nvPr/>
          </p:nvGrpSpPr>
          <p:grpSpPr>
            <a:xfrm>
              <a:off x="217540" y="1"/>
              <a:ext cx="730741" cy="812800"/>
              <a:chOff x="117754" y="1"/>
              <a:chExt cx="730741" cy="812800"/>
            </a:xfrm>
          </p:grpSpPr>
          <p:sp>
            <p:nvSpPr>
              <p:cNvPr id="9" name="矩形 8">
                <a:extLst>
                  <a:ext uri="{FF2B5EF4-FFF2-40B4-BE49-F238E27FC236}">
                    <a16:creationId xmlns:a16="http://schemas.microsoft.com/office/drawing/2014/main" id="{692FAA09-5257-0CB4-58F8-67429DFD5BE4}"/>
                  </a:ext>
                </a:extLst>
              </p:cNvPr>
              <p:cNvSpPr/>
              <p:nvPr/>
            </p:nvSpPr>
            <p:spPr>
              <a:xfrm>
                <a:off x="120575" y="1"/>
                <a:ext cx="699345" cy="812800"/>
              </a:xfrm>
              <a:prstGeom prst="rect">
                <a:avLst/>
              </a:prstGeom>
              <a:solidFill>
                <a:srgbClr val="C1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思源黑体 CN Medium" panose="020B0600000000000000" pitchFamily="34" charset="-122"/>
                  <a:ea typeface="思源黑体 CN Medium" panose="020B0600000000000000" pitchFamily="34" charset="-122"/>
                </a:endParaRPr>
              </a:p>
            </p:txBody>
          </p:sp>
          <p:sp>
            <p:nvSpPr>
              <p:cNvPr id="10" name="文本框 9">
                <a:extLst>
                  <a:ext uri="{FF2B5EF4-FFF2-40B4-BE49-F238E27FC236}">
                    <a16:creationId xmlns:a16="http://schemas.microsoft.com/office/drawing/2014/main" id="{A75D6096-4D38-B6A8-0FD3-BE7FDF8C07B3}"/>
                  </a:ext>
                </a:extLst>
              </p:cNvPr>
              <p:cNvSpPr txBox="1"/>
              <p:nvPr/>
            </p:nvSpPr>
            <p:spPr>
              <a:xfrm>
                <a:off x="117754" y="51021"/>
                <a:ext cx="730741" cy="705450"/>
              </a:xfrm>
              <a:prstGeom prst="rect">
                <a:avLst/>
              </a:prstGeom>
              <a:noFill/>
            </p:spPr>
            <p:txBody>
              <a:bodyPr wrap="square" rtlCol="0">
                <a:spAutoFit/>
                <a:scene3d>
                  <a:camera prst="orthographicFront"/>
                  <a:lightRig rig="threePt" dir="t"/>
                </a:scene3d>
                <a:sp3d contourW="12700"/>
              </a:bodyPr>
              <a:lstStyle>
                <a:defPPr>
                  <a:defRPr lang="en-US"/>
                </a:defPPr>
                <a:lvl1pPr>
                  <a:lnSpc>
                    <a:spcPct val="114000"/>
                  </a:lnSpc>
                  <a:defRPr sz="1000" spc="300">
                    <a:solidFill>
                      <a:srgbClr val="C0A984"/>
                    </a:solidFill>
                    <a:latin typeface="Century Gothic" panose="020B0502020202020204" pitchFamily="34" charset="0"/>
                    <a:ea typeface="+mj-ea"/>
                  </a:defRPr>
                </a:lvl1pPr>
              </a:lstStyle>
              <a:p>
                <a:pPr algn="ctr"/>
                <a:r>
                  <a:rPr lang="en-US" altLang="zh-CN" sz="2400" dirty="0">
                    <a:solidFill>
                      <a:schemeClr val="bg1"/>
                    </a:solidFill>
                    <a:latin typeface="黑体" panose="02010609060101010101" pitchFamily="49" charset="-122"/>
                    <a:ea typeface="黑体" panose="02010609060101010101" pitchFamily="49" charset="-122"/>
                  </a:rPr>
                  <a:t>06</a:t>
                </a:r>
                <a:endParaRPr lang="zh-CN" altLang="en-US" sz="2400" dirty="0">
                  <a:solidFill>
                    <a:schemeClr val="bg1"/>
                  </a:solidFill>
                  <a:latin typeface="黑体" panose="02010609060101010101" pitchFamily="49" charset="-122"/>
                  <a:ea typeface="黑体" panose="02010609060101010101" pitchFamily="49" charset="-122"/>
                </a:endParaRPr>
              </a:p>
              <a:p>
                <a:pPr algn="ctr"/>
                <a:r>
                  <a:rPr lang="en-US" altLang="zh-CN" sz="1200" dirty="0">
                    <a:solidFill>
                      <a:schemeClr val="bg1"/>
                    </a:solidFill>
                    <a:latin typeface="黑体" panose="02010609060101010101" pitchFamily="49" charset="-122"/>
                    <a:ea typeface="黑体" panose="02010609060101010101" pitchFamily="49" charset="-122"/>
                  </a:rPr>
                  <a:t>PART</a:t>
                </a:r>
              </a:p>
            </p:txBody>
          </p:sp>
        </p:grpSp>
        <p:cxnSp>
          <p:nvCxnSpPr>
            <p:cNvPr id="8" name="直接连接符 7">
              <a:extLst>
                <a:ext uri="{FF2B5EF4-FFF2-40B4-BE49-F238E27FC236}">
                  <a16:creationId xmlns:a16="http://schemas.microsoft.com/office/drawing/2014/main" id="{155454E5-E518-16C5-DAD1-926D40320A4C}"/>
                </a:ext>
              </a:extLst>
            </p:cNvPr>
            <p:cNvCxnSpPr>
              <a:cxnSpLocks/>
            </p:cNvCxnSpPr>
            <p:nvPr/>
          </p:nvCxnSpPr>
          <p:spPr>
            <a:xfrm>
              <a:off x="855194" y="497032"/>
              <a:ext cx="11336806" cy="98670"/>
            </a:xfrm>
            <a:prstGeom prst="line">
              <a:avLst/>
            </a:prstGeom>
            <a:ln w="28575">
              <a:solidFill>
                <a:srgbClr val="C1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944639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07" name="Group 9">
            <a:extLst>
              <a:ext uri="{FF2B5EF4-FFF2-40B4-BE49-F238E27FC236}">
                <a16:creationId xmlns:a16="http://schemas.microsoft.com/office/drawing/2014/main" id="{259C671B-1B22-4141-A9C0-2E7941FDA7C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8" name="Freeform 11">
              <a:extLst>
                <a:ext uri="{FF2B5EF4-FFF2-40B4-BE49-F238E27FC236}">
                  <a16:creationId xmlns:a16="http://schemas.microsoft.com/office/drawing/2014/main" id="{7B2F5A4B-FA0F-4625-82F7-1D3F11281B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zh-CN" altLang="en-US"/>
            </a:p>
          </p:txBody>
        </p:sp>
        <p:sp>
          <p:nvSpPr>
            <p:cNvPr id="109" name="Freeform 12">
              <a:extLst>
                <a:ext uri="{FF2B5EF4-FFF2-40B4-BE49-F238E27FC236}">
                  <a16:creationId xmlns:a16="http://schemas.microsoft.com/office/drawing/2014/main" id="{9ACB0BAE-722F-4C91-8C2A-44EF768E83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zh-CN" altLang="en-US"/>
            </a:p>
          </p:txBody>
        </p:sp>
        <p:sp>
          <p:nvSpPr>
            <p:cNvPr id="110" name="Freeform 13">
              <a:extLst>
                <a:ext uri="{FF2B5EF4-FFF2-40B4-BE49-F238E27FC236}">
                  <a16:creationId xmlns:a16="http://schemas.microsoft.com/office/drawing/2014/main" id="{C3AC4D9F-59AC-421A-9FF3-C936CEC439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zh-CN" altLang="en-US"/>
            </a:p>
          </p:txBody>
        </p:sp>
        <p:sp>
          <p:nvSpPr>
            <p:cNvPr id="111" name="Freeform 14">
              <a:extLst>
                <a:ext uri="{FF2B5EF4-FFF2-40B4-BE49-F238E27FC236}">
                  <a16:creationId xmlns:a16="http://schemas.microsoft.com/office/drawing/2014/main" id="{797BCE03-677D-4D65-A4D1-1FD721DD5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zh-CN" altLang="en-US"/>
            </a:p>
          </p:txBody>
        </p:sp>
        <p:sp>
          <p:nvSpPr>
            <p:cNvPr id="112" name="Freeform 15">
              <a:extLst>
                <a:ext uri="{FF2B5EF4-FFF2-40B4-BE49-F238E27FC236}">
                  <a16:creationId xmlns:a16="http://schemas.microsoft.com/office/drawing/2014/main" id="{D007E5D0-0B4E-4094-988C-9917146C2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zh-CN" altLang="en-US"/>
            </a:p>
          </p:txBody>
        </p:sp>
        <p:sp>
          <p:nvSpPr>
            <p:cNvPr id="113" name="Freeform 16">
              <a:extLst>
                <a:ext uri="{FF2B5EF4-FFF2-40B4-BE49-F238E27FC236}">
                  <a16:creationId xmlns:a16="http://schemas.microsoft.com/office/drawing/2014/main" id="{024DB804-C06B-4A0A-AC43-6BCCB7D760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zh-CN" altLang="en-US"/>
            </a:p>
          </p:txBody>
        </p:sp>
        <p:sp>
          <p:nvSpPr>
            <p:cNvPr id="114" name="Freeform 17">
              <a:extLst>
                <a:ext uri="{FF2B5EF4-FFF2-40B4-BE49-F238E27FC236}">
                  <a16:creationId xmlns:a16="http://schemas.microsoft.com/office/drawing/2014/main" id="{B51DC17A-305E-486E-A527-5E8068E9EF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zh-CN" altLang="en-US"/>
            </a:p>
          </p:txBody>
        </p:sp>
        <p:sp>
          <p:nvSpPr>
            <p:cNvPr id="115" name="Freeform 18">
              <a:extLst>
                <a:ext uri="{FF2B5EF4-FFF2-40B4-BE49-F238E27FC236}">
                  <a16:creationId xmlns:a16="http://schemas.microsoft.com/office/drawing/2014/main" id="{B6CCA716-6D46-4523-BF96-FF1B0C5464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zh-CN" altLang="en-US"/>
            </a:p>
          </p:txBody>
        </p:sp>
        <p:sp>
          <p:nvSpPr>
            <p:cNvPr id="116" name="Freeform 19">
              <a:extLst>
                <a:ext uri="{FF2B5EF4-FFF2-40B4-BE49-F238E27FC236}">
                  <a16:creationId xmlns:a16="http://schemas.microsoft.com/office/drawing/2014/main" id="{E632B09A-D30C-4268-B28B-ACD6127630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zh-CN" altLang="en-US"/>
            </a:p>
          </p:txBody>
        </p:sp>
        <p:sp>
          <p:nvSpPr>
            <p:cNvPr id="117" name="Freeform 20">
              <a:extLst>
                <a:ext uri="{FF2B5EF4-FFF2-40B4-BE49-F238E27FC236}">
                  <a16:creationId xmlns:a16="http://schemas.microsoft.com/office/drawing/2014/main" id="{5FC839A4-228B-4EC0-8AF4-D8E38ECE6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zh-CN" altLang="en-US"/>
            </a:p>
          </p:txBody>
        </p:sp>
        <p:sp>
          <p:nvSpPr>
            <p:cNvPr id="118" name="Freeform 21">
              <a:extLst>
                <a:ext uri="{FF2B5EF4-FFF2-40B4-BE49-F238E27FC236}">
                  <a16:creationId xmlns:a16="http://schemas.microsoft.com/office/drawing/2014/main" id="{A8FFB1A1-5BB5-4551-87CD-F3365E6FE9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zh-CN" altLang="en-US"/>
            </a:p>
          </p:txBody>
        </p:sp>
        <p:sp>
          <p:nvSpPr>
            <p:cNvPr id="119" name="Freeform 22">
              <a:extLst>
                <a:ext uri="{FF2B5EF4-FFF2-40B4-BE49-F238E27FC236}">
                  <a16:creationId xmlns:a16="http://schemas.microsoft.com/office/drawing/2014/main" id="{D05AF173-8E70-41FA-9254-DF9AC3DDA2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zh-CN" altLang="en-US"/>
            </a:p>
          </p:txBody>
        </p:sp>
      </p:grpSp>
      <p:grpSp>
        <p:nvGrpSpPr>
          <p:cNvPr id="120" name="Group 23">
            <a:extLst>
              <a:ext uri="{FF2B5EF4-FFF2-40B4-BE49-F238E27FC236}">
                <a16:creationId xmlns:a16="http://schemas.microsoft.com/office/drawing/2014/main" id="{1D56A4CE-A3F4-4CFF-9A65-C029AC17B7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121" name="Freeform 27">
              <a:extLst>
                <a:ext uri="{FF2B5EF4-FFF2-40B4-BE49-F238E27FC236}">
                  <a16:creationId xmlns:a16="http://schemas.microsoft.com/office/drawing/2014/main" id="{DF669161-0B30-4C76-96BF-962027487D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zh-CN" altLang="en-US"/>
            </a:p>
          </p:txBody>
        </p:sp>
        <p:sp>
          <p:nvSpPr>
            <p:cNvPr id="122" name="Freeform 28">
              <a:extLst>
                <a:ext uri="{FF2B5EF4-FFF2-40B4-BE49-F238E27FC236}">
                  <a16:creationId xmlns:a16="http://schemas.microsoft.com/office/drawing/2014/main" id="{A5232353-CF7C-44DD-8BEE-1C8FF54CDD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zh-CN" altLang="en-US"/>
            </a:p>
          </p:txBody>
        </p:sp>
        <p:sp>
          <p:nvSpPr>
            <p:cNvPr id="123" name="Freeform 29">
              <a:extLst>
                <a:ext uri="{FF2B5EF4-FFF2-40B4-BE49-F238E27FC236}">
                  <a16:creationId xmlns:a16="http://schemas.microsoft.com/office/drawing/2014/main" id="{AEA6CAE2-8741-4E88-A632-69C2B2EC58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zh-CN" altLang="en-US"/>
            </a:p>
          </p:txBody>
        </p:sp>
        <p:sp>
          <p:nvSpPr>
            <p:cNvPr id="124" name="Freeform 30">
              <a:extLst>
                <a:ext uri="{FF2B5EF4-FFF2-40B4-BE49-F238E27FC236}">
                  <a16:creationId xmlns:a16="http://schemas.microsoft.com/office/drawing/2014/main" id="{014AC37D-4388-4AE6-9D4D-CCD99A608C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zh-CN" altLang="en-US"/>
            </a:p>
          </p:txBody>
        </p:sp>
        <p:sp>
          <p:nvSpPr>
            <p:cNvPr id="125" name="Freeform 31">
              <a:extLst>
                <a:ext uri="{FF2B5EF4-FFF2-40B4-BE49-F238E27FC236}">
                  <a16:creationId xmlns:a16="http://schemas.microsoft.com/office/drawing/2014/main" id="{7FE084B0-333E-4F7C-83F1-F7D132527D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zh-CN" altLang="en-US"/>
            </a:p>
          </p:txBody>
        </p:sp>
        <p:sp>
          <p:nvSpPr>
            <p:cNvPr id="126" name="Freeform 32">
              <a:extLst>
                <a:ext uri="{FF2B5EF4-FFF2-40B4-BE49-F238E27FC236}">
                  <a16:creationId xmlns:a16="http://schemas.microsoft.com/office/drawing/2014/main" id="{FDCFCB98-2E3A-4227-823C-80489BB284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zh-CN" altLang="en-US"/>
            </a:p>
          </p:txBody>
        </p:sp>
        <p:sp>
          <p:nvSpPr>
            <p:cNvPr id="127" name="Freeform 33">
              <a:extLst>
                <a:ext uri="{FF2B5EF4-FFF2-40B4-BE49-F238E27FC236}">
                  <a16:creationId xmlns:a16="http://schemas.microsoft.com/office/drawing/2014/main" id="{252F94DE-A6A3-4463-BE05-34281F1C8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zh-CN" altLang="en-US"/>
            </a:p>
          </p:txBody>
        </p:sp>
        <p:sp>
          <p:nvSpPr>
            <p:cNvPr id="128" name="Freeform 34">
              <a:extLst>
                <a:ext uri="{FF2B5EF4-FFF2-40B4-BE49-F238E27FC236}">
                  <a16:creationId xmlns:a16="http://schemas.microsoft.com/office/drawing/2014/main" id="{16EA21FA-886F-43CF-9D44-C1342F3055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zh-CN" altLang="en-US"/>
            </a:p>
          </p:txBody>
        </p:sp>
        <p:sp>
          <p:nvSpPr>
            <p:cNvPr id="129" name="Freeform 35">
              <a:extLst>
                <a:ext uri="{FF2B5EF4-FFF2-40B4-BE49-F238E27FC236}">
                  <a16:creationId xmlns:a16="http://schemas.microsoft.com/office/drawing/2014/main" id="{88C821A5-BCF7-47FE-894F-0ADC5FDB28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zh-CN" altLang="en-US"/>
            </a:p>
          </p:txBody>
        </p:sp>
        <p:sp>
          <p:nvSpPr>
            <p:cNvPr id="130" name="Freeform 36">
              <a:extLst>
                <a:ext uri="{FF2B5EF4-FFF2-40B4-BE49-F238E27FC236}">
                  <a16:creationId xmlns:a16="http://schemas.microsoft.com/office/drawing/2014/main" id="{F8337ECE-206A-472E-AFC4-0F230C91E8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zh-CN" altLang="en-US"/>
            </a:p>
          </p:txBody>
        </p:sp>
        <p:sp>
          <p:nvSpPr>
            <p:cNvPr id="131" name="Freeform 37">
              <a:extLst>
                <a:ext uri="{FF2B5EF4-FFF2-40B4-BE49-F238E27FC236}">
                  <a16:creationId xmlns:a16="http://schemas.microsoft.com/office/drawing/2014/main" id="{90BB2EC4-D043-4B43-87E7-723A787EE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zh-CN" altLang="en-US"/>
            </a:p>
          </p:txBody>
        </p:sp>
        <p:sp>
          <p:nvSpPr>
            <p:cNvPr id="132" name="Freeform 38">
              <a:extLst>
                <a:ext uri="{FF2B5EF4-FFF2-40B4-BE49-F238E27FC236}">
                  <a16:creationId xmlns:a16="http://schemas.microsoft.com/office/drawing/2014/main" id="{04013015-AF71-47BC-BE4D-ED9EFA24FF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zh-CN" altLang="en-US"/>
            </a:p>
          </p:txBody>
        </p:sp>
      </p:grpSp>
      <p:sp>
        <p:nvSpPr>
          <p:cNvPr id="133" name="Rectangle 37">
            <a:extLst>
              <a:ext uri="{FF2B5EF4-FFF2-40B4-BE49-F238E27FC236}">
                <a16:creationId xmlns:a16="http://schemas.microsoft.com/office/drawing/2014/main" id="{71B30B18-D920-4E3E-B931-1F310244C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zh-CN" altLang="en-US"/>
          </a:p>
        </p:txBody>
      </p:sp>
      <p:sp>
        <p:nvSpPr>
          <p:cNvPr id="134" name="Freeform 11">
            <a:extLst>
              <a:ext uri="{FF2B5EF4-FFF2-40B4-BE49-F238E27FC236}">
                <a16:creationId xmlns:a16="http://schemas.microsoft.com/office/drawing/2014/main" id="{C70EF50A-66E6-460A-8AF9-47A10D0D99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zh-CN" altLang="en-US"/>
          </a:p>
        </p:txBody>
      </p:sp>
      <p:sp>
        <p:nvSpPr>
          <p:cNvPr id="42" name="Rectangle 41">
            <a:extLst>
              <a:ext uri="{FF2B5EF4-FFF2-40B4-BE49-F238E27FC236}">
                <a16:creationId xmlns:a16="http://schemas.microsoft.com/office/drawing/2014/main" id="{01520B72-94C4-4ABB-AC64-A3382705B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F4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43">
            <a:extLst>
              <a:ext uri="{FF2B5EF4-FFF2-40B4-BE49-F238E27FC236}">
                <a16:creationId xmlns:a16="http://schemas.microsoft.com/office/drawing/2014/main" id="{9A64CBFD-D6E8-4E6A-8F66-1948BED331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图片 4">
            <a:extLst>
              <a:ext uri="{FF2B5EF4-FFF2-40B4-BE49-F238E27FC236}">
                <a16:creationId xmlns:a16="http://schemas.microsoft.com/office/drawing/2014/main" id="{E7FCF67B-0E63-80BF-E43B-4208BBFF51B2}"/>
              </a:ext>
            </a:extLst>
          </p:cNvPr>
          <p:cNvPicPr>
            <a:picLocks noChangeAspect="1"/>
          </p:cNvPicPr>
          <p:nvPr/>
        </p:nvPicPr>
        <p:blipFill>
          <a:blip r:embed="rId2"/>
          <a:stretch>
            <a:fillRect/>
          </a:stretch>
        </p:blipFill>
        <p:spPr>
          <a:xfrm>
            <a:off x="3140528" y="643467"/>
            <a:ext cx="5910944" cy="5571066"/>
          </a:xfrm>
          <a:prstGeom prst="rect">
            <a:avLst/>
          </a:prstGeom>
        </p:spPr>
      </p:pic>
    </p:spTree>
    <p:extLst>
      <p:ext uri="{BB962C8B-B14F-4D97-AF65-F5344CB8AC3E}">
        <p14:creationId xmlns:p14="http://schemas.microsoft.com/office/powerpoint/2010/main" val="1127272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a:extLst>
              <a:ext uri="{FF2B5EF4-FFF2-40B4-BE49-F238E27FC236}">
                <a16:creationId xmlns:a16="http://schemas.microsoft.com/office/drawing/2014/main" id="{00F43F98-191A-96CB-6E9C-BAD1DEE3422B}"/>
              </a:ext>
            </a:extLst>
          </p:cNvPr>
          <p:cNvCxnSpPr>
            <a:cxnSpLocks/>
          </p:cNvCxnSpPr>
          <p:nvPr/>
        </p:nvCxnSpPr>
        <p:spPr>
          <a:xfrm>
            <a:off x="1884000" y="4234376"/>
            <a:ext cx="8424000" cy="0"/>
          </a:xfrm>
          <a:prstGeom prst="line">
            <a:avLst/>
          </a:prstGeom>
          <a:ln w="15875">
            <a:solidFill>
              <a:srgbClr val="3F3B3A"/>
            </a:solidFill>
          </a:ln>
        </p:spPr>
        <p:style>
          <a:lnRef idx="1">
            <a:schemeClr val="accent1"/>
          </a:lnRef>
          <a:fillRef idx="0">
            <a:schemeClr val="accent1"/>
          </a:fillRef>
          <a:effectRef idx="0">
            <a:schemeClr val="accent1"/>
          </a:effectRef>
          <a:fontRef idx="minor">
            <a:schemeClr val="tx1"/>
          </a:fontRef>
        </p:style>
      </p:cxnSp>
      <p:cxnSp>
        <p:nvCxnSpPr>
          <p:cNvPr id="5" name="直接连接符 4">
            <a:extLst>
              <a:ext uri="{FF2B5EF4-FFF2-40B4-BE49-F238E27FC236}">
                <a16:creationId xmlns:a16="http://schemas.microsoft.com/office/drawing/2014/main" id="{EFC22FA4-6DEB-5596-1CEF-D02CCA70596D}"/>
              </a:ext>
            </a:extLst>
          </p:cNvPr>
          <p:cNvCxnSpPr>
            <a:cxnSpLocks/>
          </p:cNvCxnSpPr>
          <p:nvPr/>
        </p:nvCxnSpPr>
        <p:spPr>
          <a:xfrm>
            <a:off x="1884000" y="2623943"/>
            <a:ext cx="8424000" cy="0"/>
          </a:xfrm>
          <a:prstGeom prst="line">
            <a:avLst/>
          </a:prstGeom>
          <a:ln w="15875">
            <a:solidFill>
              <a:srgbClr val="3F3B3A"/>
            </a:solidFill>
          </a:ln>
        </p:spPr>
        <p:style>
          <a:lnRef idx="1">
            <a:schemeClr val="accent1"/>
          </a:lnRef>
          <a:fillRef idx="0">
            <a:schemeClr val="accent1"/>
          </a:fillRef>
          <a:effectRef idx="0">
            <a:schemeClr val="accent1"/>
          </a:effectRef>
          <a:fontRef idx="minor">
            <a:schemeClr val="tx1"/>
          </a:fontRef>
        </p:style>
      </p:cxnSp>
      <p:sp>
        <p:nvSpPr>
          <p:cNvPr id="6" name="文本框 5">
            <a:extLst>
              <a:ext uri="{FF2B5EF4-FFF2-40B4-BE49-F238E27FC236}">
                <a16:creationId xmlns:a16="http://schemas.microsoft.com/office/drawing/2014/main" id="{F7F1A786-D63F-D487-98DB-C72DD5181108}"/>
              </a:ext>
            </a:extLst>
          </p:cNvPr>
          <p:cNvSpPr txBox="1"/>
          <p:nvPr/>
        </p:nvSpPr>
        <p:spPr>
          <a:xfrm>
            <a:off x="3051673" y="2736502"/>
            <a:ext cx="6088653" cy="1384995"/>
          </a:xfrm>
          <a:prstGeom prst="rect">
            <a:avLst/>
          </a:prstGeom>
          <a:noFill/>
        </p:spPr>
        <p:txBody>
          <a:bodyPr wrap="square" rtlCol="0">
            <a:spAutoFit/>
          </a:bodyPr>
          <a:lstStyle/>
          <a:p>
            <a:pPr algn="ctr"/>
            <a:r>
              <a:rPr lang="zh-CN" altLang="en-US" sz="6600" dirty="0">
                <a:latin typeface="Times New Roman" panose="02020603050405020304" pitchFamily="18" charset="0"/>
                <a:ea typeface="黑体" panose="02010609060101010101" pitchFamily="49" charset="-122"/>
              </a:rPr>
              <a:t>结果</a:t>
            </a:r>
            <a:r>
              <a:rPr lang="en-US" altLang="zh-CN" sz="6600" dirty="0">
                <a:latin typeface="Times New Roman" panose="02020603050405020304" pitchFamily="18" charset="0"/>
                <a:ea typeface="黑体" panose="02010609060101010101" pitchFamily="49" charset="-122"/>
              </a:rPr>
              <a:t>   </a:t>
            </a:r>
            <a:r>
              <a:rPr lang="zh-CN" altLang="en-US" sz="6600" dirty="0">
                <a:latin typeface="Times New Roman" panose="02020603050405020304" pitchFamily="18" charset="0"/>
                <a:ea typeface="黑体" panose="02010609060101010101" pitchFamily="49" charset="-122"/>
              </a:rPr>
              <a:t>实验二</a:t>
            </a:r>
            <a:endParaRPr lang="en-US" altLang="zh-CN" sz="6600" dirty="0">
              <a:latin typeface="Times New Roman" panose="02020603050405020304" pitchFamily="18" charset="0"/>
              <a:ea typeface="黑体" panose="02010609060101010101" pitchFamily="49" charset="-122"/>
            </a:endParaRPr>
          </a:p>
          <a:p>
            <a:pPr algn="ctr"/>
            <a:r>
              <a:rPr lang="en-US" altLang="zh-CN" dirty="0">
                <a:latin typeface="Times New Roman" panose="02020603050405020304" pitchFamily="18" charset="0"/>
                <a:ea typeface="黑体" panose="02010609060101010101" pitchFamily="49" charset="-122"/>
              </a:rPr>
              <a:t>RESULTS</a:t>
            </a:r>
          </a:p>
        </p:txBody>
      </p:sp>
      <p:sp>
        <p:nvSpPr>
          <p:cNvPr id="7" name="Freeform 77">
            <a:extLst>
              <a:ext uri="{FF2B5EF4-FFF2-40B4-BE49-F238E27FC236}">
                <a16:creationId xmlns:a16="http://schemas.microsoft.com/office/drawing/2014/main" id="{A79BA88F-D54B-FB06-59C7-8B436E74DE21}"/>
              </a:ext>
            </a:extLst>
          </p:cNvPr>
          <p:cNvSpPr/>
          <p:nvPr/>
        </p:nvSpPr>
        <p:spPr>
          <a:xfrm>
            <a:off x="5658606" y="1380117"/>
            <a:ext cx="874788" cy="1074159"/>
          </a:xfrm>
          <a:custGeom>
            <a:avLst/>
            <a:gdLst>
              <a:gd name="T0" fmla="*/ 1681 w 1962"/>
              <a:gd name="T1" fmla="*/ 295 h 2413"/>
              <a:gd name="T2" fmla="*/ 926 w 1962"/>
              <a:gd name="T3" fmla="*/ 1 h 2413"/>
              <a:gd name="T4" fmla="*/ 285 w 1962"/>
              <a:gd name="T5" fmla="*/ 257 h 2413"/>
              <a:gd name="T6" fmla="*/ 96 w 1962"/>
              <a:gd name="T7" fmla="*/ 823 h 2413"/>
              <a:gd name="T8" fmla="*/ 127 w 1962"/>
              <a:gd name="T9" fmla="*/ 1063 h 2413"/>
              <a:gd name="T10" fmla="*/ 5 w 1962"/>
              <a:gd name="T11" fmla="*/ 1322 h 2413"/>
              <a:gd name="T12" fmla="*/ 107 w 1962"/>
              <a:gd name="T13" fmla="*/ 1392 h 2413"/>
              <a:gd name="T14" fmla="*/ 126 w 1962"/>
              <a:gd name="T15" fmla="*/ 1453 h 2413"/>
              <a:gd name="T16" fmla="*/ 125 w 1962"/>
              <a:gd name="T17" fmla="*/ 1537 h 2413"/>
              <a:gd name="T18" fmla="*/ 174 w 1962"/>
              <a:gd name="T19" fmla="*/ 1577 h 2413"/>
              <a:gd name="T20" fmla="*/ 169 w 1962"/>
              <a:gd name="T21" fmla="*/ 1602 h 2413"/>
              <a:gd name="T22" fmla="*/ 187 w 1962"/>
              <a:gd name="T23" fmla="*/ 1687 h 2413"/>
              <a:gd name="T24" fmla="*/ 212 w 1962"/>
              <a:gd name="T25" fmla="*/ 1789 h 2413"/>
              <a:gd name="T26" fmla="*/ 233 w 1962"/>
              <a:gd name="T27" fmla="*/ 1920 h 2413"/>
              <a:gd name="T28" fmla="*/ 470 w 1962"/>
              <a:gd name="T29" fmla="*/ 1952 h 2413"/>
              <a:gd name="T30" fmla="*/ 731 w 1962"/>
              <a:gd name="T31" fmla="*/ 2004 h 2413"/>
              <a:gd name="T32" fmla="*/ 919 w 1962"/>
              <a:gd name="T33" fmla="*/ 2413 h 2413"/>
              <a:gd name="T34" fmla="*/ 1579 w 1962"/>
              <a:gd name="T35" fmla="*/ 1802 h 2413"/>
              <a:gd name="T36" fmla="*/ 1670 w 1962"/>
              <a:gd name="T37" fmla="*/ 1345 h 2413"/>
              <a:gd name="T38" fmla="*/ 1902 w 1962"/>
              <a:gd name="T39" fmla="*/ 884 h 2413"/>
              <a:gd name="T40" fmla="*/ 1681 w 1962"/>
              <a:gd name="T41" fmla="*/ 295 h 2413"/>
              <a:gd name="T42" fmla="*/ 1386 w 1962"/>
              <a:gd name="T43" fmla="*/ 1282 h 2413"/>
              <a:gd name="T44" fmla="*/ 1153 w 1962"/>
              <a:gd name="T45" fmla="*/ 1105 h 2413"/>
              <a:gd name="T46" fmla="*/ 1122 w 1962"/>
              <a:gd name="T47" fmla="*/ 1107 h 2413"/>
              <a:gd name="T48" fmla="*/ 905 w 1962"/>
              <a:gd name="T49" fmla="*/ 869 h 2413"/>
              <a:gd name="T50" fmla="*/ 377 w 1962"/>
              <a:gd name="T51" fmla="*/ 726 h 2413"/>
              <a:gd name="T52" fmla="*/ 297 w 1962"/>
              <a:gd name="T53" fmla="*/ 594 h 2413"/>
              <a:gd name="T54" fmla="*/ 377 w 1962"/>
              <a:gd name="T55" fmla="*/ 344 h 2413"/>
              <a:gd name="T56" fmla="*/ 918 w 1962"/>
              <a:gd name="T57" fmla="*/ 128 h 2413"/>
              <a:gd name="T58" fmla="*/ 1586 w 1962"/>
              <a:gd name="T59" fmla="*/ 380 h 2413"/>
              <a:gd name="T60" fmla="*/ 1781 w 1962"/>
              <a:gd name="T61" fmla="*/ 830 h 2413"/>
              <a:gd name="T62" fmla="*/ 1782 w 1962"/>
              <a:gd name="T63" fmla="*/ 853 h 2413"/>
              <a:gd name="T64" fmla="*/ 1386 w 1962"/>
              <a:gd name="T65" fmla="*/ 1282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62" h="2413">
                <a:moveTo>
                  <a:pt x="1681" y="295"/>
                </a:moveTo>
                <a:cubicBezTo>
                  <a:pt x="1546" y="144"/>
                  <a:pt x="1367" y="4"/>
                  <a:pt x="926" y="1"/>
                </a:cubicBezTo>
                <a:cubicBezTo>
                  <a:pt x="753" y="0"/>
                  <a:pt x="490" y="40"/>
                  <a:pt x="285" y="257"/>
                </a:cubicBezTo>
                <a:cubicBezTo>
                  <a:pt x="161" y="388"/>
                  <a:pt x="70" y="553"/>
                  <a:pt x="96" y="823"/>
                </a:cubicBezTo>
                <a:cubicBezTo>
                  <a:pt x="102" y="882"/>
                  <a:pt x="186" y="949"/>
                  <a:pt x="127" y="1063"/>
                </a:cubicBezTo>
                <a:cubicBezTo>
                  <a:pt x="127" y="1063"/>
                  <a:pt x="0" y="1285"/>
                  <a:pt x="5" y="1322"/>
                </a:cubicBezTo>
                <a:cubicBezTo>
                  <a:pt x="5" y="1322"/>
                  <a:pt x="3" y="1389"/>
                  <a:pt x="107" y="1392"/>
                </a:cubicBezTo>
                <a:cubicBezTo>
                  <a:pt x="107" y="1392"/>
                  <a:pt x="133" y="1395"/>
                  <a:pt x="126" y="1453"/>
                </a:cubicBezTo>
                <a:lnTo>
                  <a:pt x="125" y="1537"/>
                </a:lnTo>
                <a:cubicBezTo>
                  <a:pt x="125" y="1537"/>
                  <a:pt x="128" y="1562"/>
                  <a:pt x="174" y="1577"/>
                </a:cubicBezTo>
                <a:cubicBezTo>
                  <a:pt x="174" y="1577"/>
                  <a:pt x="182" y="1585"/>
                  <a:pt x="169" y="1602"/>
                </a:cubicBezTo>
                <a:cubicBezTo>
                  <a:pt x="169" y="1602"/>
                  <a:pt x="145" y="1629"/>
                  <a:pt x="187" y="1687"/>
                </a:cubicBezTo>
                <a:cubicBezTo>
                  <a:pt x="202" y="1708"/>
                  <a:pt x="227" y="1735"/>
                  <a:pt x="212" y="1789"/>
                </a:cubicBezTo>
                <a:cubicBezTo>
                  <a:pt x="212" y="1789"/>
                  <a:pt x="192" y="1895"/>
                  <a:pt x="233" y="1920"/>
                </a:cubicBezTo>
                <a:cubicBezTo>
                  <a:pt x="233" y="1920"/>
                  <a:pt x="280" y="1976"/>
                  <a:pt x="470" y="1952"/>
                </a:cubicBezTo>
                <a:cubicBezTo>
                  <a:pt x="536" y="1944"/>
                  <a:pt x="658" y="1912"/>
                  <a:pt x="731" y="2004"/>
                </a:cubicBezTo>
                <a:cubicBezTo>
                  <a:pt x="731" y="2004"/>
                  <a:pt x="905" y="2335"/>
                  <a:pt x="919" y="2413"/>
                </a:cubicBezTo>
                <a:cubicBezTo>
                  <a:pt x="919" y="2413"/>
                  <a:pt x="1216" y="1884"/>
                  <a:pt x="1579" y="1802"/>
                </a:cubicBezTo>
                <a:cubicBezTo>
                  <a:pt x="1579" y="1802"/>
                  <a:pt x="1490" y="1603"/>
                  <a:pt x="1670" y="1345"/>
                </a:cubicBezTo>
                <a:cubicBezTo>
                  <a:pt x="1670" y="1345"/>
                  <a:pt x="1895" y="1048"/>
                  <a:pt x="1902" y="884"/>
                </a:cubicBezTo>
                <a:cubicBezTo>
                  <a:pt x="1902" y="884"/>
                  <a:pt x="1962" y="609"/>
                  <a:pt x="1681" y="295"/>
                </a:cubicBezTo>
                <a:close/>
                <a:moveTo>
                  <a:pt x="1386" y="1282"/>
                </a:moveTo>
                <a:cubicBezTo>
                  <a:pt x="1233" y="1287"/>
                  <a:pt x="1225" y="1184"/>
                  <a:pt x="1153" y="1105"/>
                </a:cubicBezTo>
                <a:cubicBezTo>
                  <a:pt x="1143" y="1106"/>
                  <a:pt x="1133" y="1107"/>
                  <a:pt x="1122" y="1107"/>
                </a:cubicBezTo>
                <a:cubicBezTo>
                  <a:pt x="942" y="1112"/>
                  <a:pt x="975" y="921"/>
                  <a:pt x="905" y="869"/>
                </a:cubicBezTo>
                <a:cubicBezTo>
                  <a:pt x="737" y="744"/>
                  <a:pt x="500" y="853"/>
                  <a:pt x="377" y="726"/>
                </a:cubicBezTo>
                <a:cubicBezTo>
                  <a:pt x="337" y="686"/>
                  <a:pt x="302" y="647"/>
                  <a:pt x="297" y="594"/>
                </a:cubicBezTo>
                <a:cubicBezTo>
                  <a:pt x="285" y="466"/>
                  <a:pt x="314" y="411"/>
                  <a:pt x="377" y="344"/>
                </a:cubicBezTo>
                <a:cubicBezTo>
                  <a:pt x="547" y="165"/>
                  <a:pt x="764" y="128"/>
                  <a:pt x="918" y="128"/>
                </a:cubicBezTo>
                <a:cubicBezTo>
                  <a:pt x="1330" y="131"/>
                  <a:pt x="1473" y="254"/>
                  <a:pt x="1586" y="380"/>
                </a:cubicBezTo>
                <a:cubicBezTo>
                  <a:pt x="1772" y="587"/>
                  <a:pt x="1783" y="766"/>
                  <a:pt x="1781" y="830"/>
                </a:cubicBezTo>
                <a:cubicBezTo>
                  <a:pt x="1781" y="838"/>
                  <a:pt x="1782" y="845"/>
                  <a:pt x="1782" y="853"/>
                </a:cubicBezTo>
                <a:cubicBezTo>
                  <a:pt x="1783" y="1090"/>
                  <a:pt x="1605" y="1274"/>
                  <a:pt x="1386" y="1282"/>
                </a:cubicBezTo>
                <a:close/>
              </a:path>
            </a:pathLst>
          </a:custGeom>
          <a:solidFill>
            <a:srgbClr val="3F3B3A"/>
          </a:solidFill>
          <a:ln w="12700" cap="flat">
            <a:noFill/>
            <a:miter lim="400000"/>
          </a:ln>
          <a:effectLst/>
        </p:spPr>
        <p:txBody>
          <a:bodyPr wrap="square" lIns="91439" tIns="91439" rIns="91439" bIns="91439" numCol="1"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latin typeface="思源黑体 CN Medium" panose="020B0600000000000000" pitchFamily="34" charset="-122"/>
              <a:ea typeface="思源黑体 CN Medium" panose="020B0600000000000000" pitchFamily="34" charset="-122"/>
            </a:endParaRPr>
          </a:p>
        </p:txBody>
      </p:sp>
    </p:spTree>
    <p:extLst>
      <p:ext uri="{BB962C8B-B14F-4D97-AF65-F5344CB8AC3E}">
        <p14:creationId xmlns:p14="http://schemas.microsoft.com/office/powerpoint/2010/main" val="30789069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59C671B-1B22-4141-A9C0-2E7941FDA7C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1" name="Freeform 11">
              <a:extLst>
                <a:ext uri="{FF2B5EF4-FFF2-40B4-BE49-F238E27FC236}">
                  <a16:creationId xmlns:a16="http://schemas.microsoft.com/office/drawing/2014/main" id="{7B2F5A4B-FA0F-4625-82F7-1D3F11281B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zh-CN" altLang="en-US"/>
            </a:p>
          </p:txBody>
        </p:sp>
        <p:sp>
          <p:nvSpPr>
            <p:cNvPr id="12" name="Freeform 12">
              <a:extLst>
                <a:ext uri="{FF2B5EF4-FFF2-40B4-BE49-F238E27FC236}">
                  <a16:creationId xmlns:a16="http://schemas.microsoft.com/office/drawing/2014/main" id="{9ACB0BAE-722F-4C91-8C2A-44EF768E83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zh-CN" altLang="en-US"/>
            </a:p>
          </p:txBody>
        </p:sp>
        <p:sp>
          <p:nvSpPr>
            <p:cNvPr id="13" name="Freeform 13">
              <a:extLst>
                <a:ext uri="{FF2B5EF4-FFF2-40B4-BE49-F238E27FC236}">
                  <a16:creationId xmlns:a16="http://schemas.microsoft.com/office/drawing/2014/main" id="{C3AC4D9F-59AC-421A-9FF3-C936CEC439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zh-CN" altLang="en-US"/>
            </a:p>
          </p:txBody>
        </p:sp>
        <p:sp>
          <p:nvSpPr>
            <p:cNvPr id="14" name="Freeform 14">
              <a:extLst>
                <a:ext uri="{FF2B5EF4-FFF2-40B4-BE49-F238E27FC236}">
                  <a16:creationId xmlns:a16="http://schemas.microsoft.com/office/drawing/2014/main" id="{797BCE03-677D-4D65-A4D1-1FD721DD5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zh-CN" altLang="en-US"/>
            </a:p>
          </p:txBody>
        </p:sp>
        <p:sp>
          <p:nvSpPr>
            <p:cNvPr id="15" name="Freeform 15">
              <a:extLst>
                <a:ext uri="{FF2B5EF4-FFF2-40B4-BE49-F238E27FC236}">
                  <a16:creationId xmlns:a16="http://schemas.microsoft.com/office/drawing/2014/main" id="{D007E5D0-0B4E-4094-988C-9917146C2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zh-CN" altLang="en-US"/>
            </a:p>
          </p:txBody>
        </p:sp>
        <p:sp>
          <p:nvSpPr>
            <p:cNvPr id="16" name="Freeform 16">
              <a:extLst>
                <a:ext uri="{FF2B5EF4-FFF2-40B4-BE49-F238E27FC236}">
                  <a16:creationId xmlns:a16="http://schemas.microsoft.com/office/drawing/2014/main" id="{024DB804-C06B-4A0A-AC43-6BCCB7D760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zh-CN" altLang="en-US"/>
            </a:p>
          </p:txBody>
        </p:sp>
        <p:sp>
          <p:nvSpPr>
            <p:cNvPr id="17" name="Freeform 17">
              <a:extLst>
                <a:ext uri="{FF2B5EF4-FFF2-40B4-BE49-F238E27FC236}">
                  <a16:creationId xmlns:a16="http://schemas.microsoft.com/office/drawing/2014/main" id="{B51DC17A-305E-486E-A527-5E8068E9EF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zh-CN" altLang="en-US"/>
            </a:p>
          </p:txBody>
        </p:sp>
        <p:sp>
          <p:nvSpPr>
            <p:cNvPr id="18" name="Freeform 18">
              <a:extLst>
                <a:ext uri="{FF2B5EF4-FFF2-40B4-BE49-F238E27FC236}">
                  <a16:creationId xmlns:a16="http://schemas.microsoft.com/office/drawing/2014/main" id="{B6CCA716-6D46-4523-BF96-FF1B0C5464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zh-CN" altLang="en-US"/>
            </a:p>
          </p:txBody>
        </p:sp>
        <p:sp>
          <p:nvSpPr>
            <p:cNvPr id="19" name="Freeform 19">
              <a:extLst>
                <a:ext uri="{FF2B5EF4-FFF2-40B4-BE49-F238E27FC236}">
                  <a16:creationId xmlns:a16="http://schemas.microsoft.com/office/drawing/2014/main" id="{E632B09A-D30C-4268-B28B-ACD6127630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zh-CN" altLang="en-US"/>
            </a:p>
          </p:txBody>
        </p:sp>
        <p:sp>
          <p:nvSpPr>
            <p:cNvPr id="20" name="Freeform 20">
              <a:extLst>
                <a:ext uri="{FF2B5EF4-FFF2-40B4-BE49-F238E27FC236}">
                  <a16:creationId xmlns:a16="http://schemas.microsoft.com/office/drawing/2014/main" id="{5FC839A4-228B-4EC0-8AF4-D8E38ECE6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zh-CN" altLang="en-US"/>
            </a:p>
          </p:txBody>
        </p:sp>
        <p:sp>
          <p:nvSpPr>
            <p:cNvPr id="21" name="Freeform 21">
              <a:extLst>
                <a:ext uri="{FF2B5EF4-FFF2-40B4-BE49-F238E27FC236}">
                  <a16:creationId xmlns:a16="http://schemas.microsoft.com/office/drawing/2014/main" id="{A8FFB1A1-5BB5-4551-87CD-F3365E6FE9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zh-CN" altLang="en-US"/>
            </a:p>
          </p:txBody>
        </p:sp>
        <p:sp>
          <p:nvSpPr>
            <p:cNvPr id="22" name="Freeform 22">
              <a:extLst>
                <a:ext uri="{FF2B5EF4-FFF2-40B4-BE49-F238E27FC236}">
                  <a16:creationId xmlns:a16="http://schemas.microsoft.com/office/drawing/2014/main" id="{D05AF173-8E70-41FA-9254-DF9AC3DDA2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zh-CN" altLang="en-US"/>
            </a:p>
          </p:txBody>
        </p:sp>
      </p:grpSp>
      <p:grpSp>
        <p:nvGrpSpPr>
          <p:cNvPr id="24" name="Group 23">
            <a:extLst>
              <a:ext uri="{FF2B5EF4-FFF2-40B4-BE49-F238E27FC236}">
                <a16:creationId xmlns:a16="http://schemas.microsoft.com/office/drawing/2014/main" id="{1D56A4CE-A3F4-4CFF-9A65-C029AC17B7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5" name="Freeform 27">
              <a:extLst>
                <a:ext uri="{FF2B5EF4-FFF2-40B4-BE49-F238E27FC236}">
                  <a16:creationId xmlns:a16="http://schemas.microsoft.com/office/drawing/2014/main" id="{DF669161-0B30-4C76-96BF-962027487D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zh-CN" altLang="en-US"/>
            </a:p>
          </p:txBody>
        </p:sp>
        <p:sp>
          <p:nvSpPr>
            <p:cNvPr id="26" name="Freeform 28">
              <a:extLst>
                <a:ext uri="{FF2B5EF4-FFF2-40B4-BE49-F238E27FC236}">
                  <a16:creationId xmlns:a16="http://schemas.microsoft.com/office/drawing/2014/main" id="{A5232353-CF7C-44DD-8BEE-1C8FF54CDD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zh-CN" altLang="en-US"/>
            </a:p>
          </p:txBody>
        </p:sp>
        <p:sp>
          <p:nvSpPr>
            <p:cNvPr id="27" name="Freeform 29">
              <a:extLst>
                <a:ext uri="{FF2B5EF4-FFF2-40B4-BE49-F238E27FC236}">
                  <a16:creationId xmlns:a16="http://schemas.microsoft.com/office/drawing/2014/main" id="{AEA6CAE2-8741-4E88-A632-69C2B2EC58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zh-CN" altLang="en-US"/>
            </a:p>
          </p:txBody>
        </p:sp>
        <p:sp>
          <p:nvSpPr>
            <p:cNvPr id="28" name="Freeform 30">
              <a:extLst>
                <a:ext uri="{FF2B5EF4-FFF2-40B4-BE49-F238E27FC236}">
                  <a16:creationId xmlns:a16="http://schemas.microsoft.com/office/drawing/2014/main" id="{014AC37D-4388-4AE6-9D4D-CCD99A608C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zh-CN" altLang="en-US"/>
            </a:p>
          </p:txBody>
        </p:sp>
        <p:sp>
          <p:nvSpPr>
            <p:cNvPr id="29" name="Freeform 31">
              <a:extLst>
                <a:ext uri="{FF2B5EF4-FFF2-40B4-BE49-F238E27FC236}">
                  <a16:creationId xmlns:a16="http://schemas.microsoft.com/office/drawing/2014/main" id="{7FE084B0-333E-4F7C-83F1-F7D132527D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zh-CN" altLang="en-US"/>
            </a:p>
          </p:txBody>
        </p:sp>
        <p:sp>
          <p:nvSpPr>
            <p:cNvPr id="30" name="Freeform 32">
              <a:extLst>
                <a:ext uri="{FF2B5EF4-FFF2-40B4-BE49-F238E27FC236}">
                  <a16:creationId xmlns:a16="http://schemas.microsoft.com/office/drawing/2014/main" id="{FDCFCB98-2E3A-4227-823C-80489BB284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zh-CN" altLang="en-US"/>
            </a:p>
          </p:txBody>
        </p:sp>
        <p:sp>
          <p:nvSpPr>
            <p:cNvPr id="31" name="Freeform 33">
              <a:extLst>
                <a:ext uri="{FF2B5EF4-FFF2-40B4-BE49-F238E27FC236}">
                  <a16:creationId xmlns:a16="http://schemas.microsoft.com/office/drawing/2014/main" id="{252F94DE-A6A3-4463-BE05-34281F1C8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zh-CN" altLang="en-US"/>
            </a:p>
          </p:txBody>
        </p:sp>
        <p:sp>
          <p:nvSpPr>
            <p:cNvPr id="32" name="Freeform 34">
              <a:extLst>
                <a:ext uri="{FF2B5EF4-FFF2-40B4-BE49-F238E27FC236}">
                  <a16:creationId xmlns:a16="http://schemas.microsoft.com/office/drawing/2014/main" id="{16EA21FA-886F-43CF-9D44-C1342F3055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zh-CN" altLang="en-US"/>
            </a:p>
          </p:txBody>
        </p:sp>
        <p:sp>
          <p:nvSpPr>
            <p:cNvPr id="33" name="Freeform 35">
              <a:extLst>
                <a:ext uri="{FF2B5EF4-FFF2-40B4-BE49-F238E27FC236}">
                  <a16:creationId xmlns:a16="http://schemas.microsoft.com/office/drawing/2014/main" id="{88C821A5-BCF7-47FE-894F-0ADC5FDB28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zh-CN" altLang="en-US"/>
            </a:p>
          </p:txBody>
        </p:sp>
        <p:sp>
          <p:nvSpPr>
            <p:cNvPr id="34" name="Freeform 36">
              <a:extLst>
                <a:ext uri="{FF2B5EF4-FFF2-40B4-BE49-F238E27FC236}">
                  <a16:creationId xmlns:a16="http://schemas.microsoft.com/office/drawing/2014/main" id="{F8337ECE-206A-472E-AFC4-0F230C91E8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zh-CN" altLang="en-US"/>
            </a:p>
          </p:txBody>
        </p:sp>
        <p:sp>
          <p:nvSpPr>
            <p:cNvPr id="35" name="Freeform 37">
              <a:extLst>
                <a:ext uri="{FF2B5EF4-FFF2-40B4-BE49-F238E27FC236}">
                  <a16:creationId xmlns:a16="http://schemas.microsoft.com/office/drawing/2014/main" id="{90BB2EC4-D043-4B43-87E7-723A787EE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zh-CN" altLang="en-US"/>
            </a:p>
          </p:txBody>
        </p:sp>
        <p:sp>
          <p:nvSpPr>
            <p:cNvPr id="36" name="Freeform 38">
              <a:extLst>
                <a:ext uri="{FF2B5EF4-FFF2-40B4-BE49-F238E27FC236}">
                  <a16:creationId xmlns:a16="http://schemas.microsoft.com/office/drawing/2014/main" id="{04013015-AF71-47BC-BE4D-ED9EFA24FF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zh-CN" altLang="en-US"/>
            </a:p>
          </p:txBody>
        </p:sp>
      </p:grpSp>
      <p:sp>
        <p:nvSpPr>
          <p:cNvPr id="38" name="Rectangle 37">
            <a:extLst>
              <a:ext uri="{FF2B5EF4-FFF2-40B4-BE49-F238E27FC236}">
                <a16:creationId xmlns:a16="http://schemas.microsoft.com/office/drawing/2014/main" id="{71B30B18-D920-4E3E-B931-1F310244C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zh-CN" altLang="en-US"/>
          </a:p>
        </p:txBody>
      </p:sp>
      <p:sp>
        <p:nvSpPr>
          <p:cNvPr id="40" name="Freeform 11">
            <a:extLst>
              <a:ext uri="{FF2B5EF4-FFF2-40B4-BE49-F238E27FC236}">
                <a16:creationId xmlns:a16="http://schemas.microsoft.com/office/drawing/2014/main" id="{C70EF50A-66E6-460A-8AF9-47A10D0D99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zh-CN" altLang="en-US"/>
          </a:p>
        </p:txBody>
      </p:sp>
      <p:sp>
        <p:nvSpPr>
          <p:cNvPr id="42" name="Rectangle 41">
            <a:extLst>
              <a:ext uri="{FF2B5EF4-FFF2-40B4-BE49-F238E27FC236}">
                <a16:creationId xmlns:a16="http://schemas.microsoft.com/office/drawing/2014/main" id="{01520B72-94C4-4ABB-AC64-A3382705B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03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9A64CBFD-D6E8-4E6A-8F66-1948BED331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图片 4">
            <a:extLst>
              <a:ext uri="{FF2B5EF4-FFF2-40B4-BE49-F238E27FC236}">
                <a16:creationId xmlns:a16="http://schemas.microsoft.com/office/drawing/2014/main" id="{385D04D6-260B-1F51-DDD4-22C758CDB1DF}"/>
              </a:ext>
            </a:extLst>
          </p:cNvPr>
          <p:cNvPicPr>
            <a:picLocks noChangeAspect="1"/>
          </p:cNvPicPr>
          <p:nvPr/>
        </p:nvPicPr>
        <p:blipFill>
          <a:blip r:embed="rId2"/>
          <a:stretch>
            <a:fillRect/>
          </a:stretch>
        </p:blipFill>
        <p:spPr>
          <a:xfrm>
            <a:off x="643467" y="1520614"/>
            <a:ext cx="10905066" cy="3816771"/>
          </a:xfrm>
          <a:prstGeom prst="rect">
            <a:avLst/>
          </a:prstGeom>
        </p:spPr>
      </p:pic>
    </p:spTree>
    <p:extLst>
      <p:ext uri="{BB962C8B-B14F-4D97-AF65-F5344CB8AC3E}">
        <p14:creationId xmlns:p14="http://schemas.microsoft.com/office/powerpoint/2010/main" val="28355337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5C3F7809-664C-FDE0-B9B8-0C6BF51DCEE4}"/>
              </a:ext>
            </a:extLst>
          </p:cNvPr>
          <p:cNvSpPr>
            <a:spLocks noGrp="1"/>
          </p:cNvSpPr>
          <p:nvPr>
            <p:ph idx="1"/>
          </p:nvPr>
        </p:nvSpPr>
        <p:spPr>
          <a:xfrm>
            <a:off x="1853716" y="1292088"/>
            <a:ext cx="9228414" cy="4639013"/>
          </a:xfrm>
        </p:spPr>
        <p:txBody>
          <a:bodyPr>
            <a:normAutofit lnSpcReduction="10000"/>
          </a:bodyPr>
          <a:lstStyle/>
          <a:p>
            <a:r>
              <a:rPr lang="en-US" altLang="zh-CN" sz="2000" dirty="0"/>
              <a:t>The findings revealed that the main effect of </a:t>
            </a:r>
            <a:r>
              <a:rPr lang="en-US" altLang="zh-CN" sz="2000" dirty="0">
                <a:solidFill>
                  <a:srgbClr val="C00000"/>
                </a:solidFill>
              </a:rPr>
              <a:t>contextual type on fixation count for the moral behavior </a:t>
            </a:r>
            <a:r>
              <a:rPr lang="en-US" altLang="zh-CN" sz="2000" dirty="0"/>
              <a:t>was statistically</a:t>
            </a:r>
            <a:r>
              <a:rPr lang="en-US" altLang="zh-CN" sz="2000" dirty="0">
                <a:solidFill>
                  <a:srgbClr val="C00000"/>
                </a:solidFill>
              </a:rPr>
              <a:t> significant</a:t>
            </a:r>
            <a:r>
              <a:rPr lang="en-US" altLang="zh-CN" sz="2000" dirty="0"/>
              <a:t>. Furthermore, the result indicated that the main effect of contextual type on fixation count was insignificant when confronted with </a:t>
            </a:r>
            <a:r>
              <a:rPr lang="en-US" altLang="zh-CN" sz="2000" dirty="0">
                <a:solidFill>
                  <a:srgbClr val="C00000"/>
                </a:solidFill>
              </a:rPr>
              <a:t>immoral behavior</a:t>
            </a:r>
            <a:r>
              <a:rPr lang="en-US" altLang="zh-CN" sz="2000" dirty="0"/>
              <a:t>(p = .66).</a:t>
            </a:r>
            <a:r>
              <a:rPr lang="zh-CN" altLang="en-US" sz="2000" dirty="0"/>
              <a:t>（注视次数显著）</a:t>
            </a:r>
            <a:endParaRPr lang="en-US" altLang="zh-CN" sz="2000" dirty="0"/>
          </a:p>
          <a:p>
            <a:endParaRPr lang="en-US" altLang="zh-CN" sz="2000" dirty="0"/>
          </a:p>
          <a:p>
            <a:r>
              <a:rPr lang="en-US" altLang="zh-CN" sz="2000" dirty="0"/>
              <a:t>The findings demonstrated that the main effect of </a:t>
            </a:r>
            <a:r>
              <a:rPr lang="en-US" altLang="zh-CN" sz="2000" dirty="0">
                <a:solidFill>
                  <a:srgbClr val="C00000"/>
                </a:solidFill>
              </a:rPr>
              <a:t>contextual type</a:t>
            </a:r>
            <a:r>
              <a:rPr lang="en-US" altLang="zh-CN" sz="2000" dirty="0"/>
              <a:t> on </a:t>
            </a:r>
            <a:r>
              <a:rPr lang="en-US" altLang="zh-CN" sz="2000" dirty="0">
                <a:solidFill>
                  <a:srgbClr val="C00000"/>
                </a:solidFill>
              </a:rPr>
              <a:t>fixation time </a:t>
            </a:r>
            <a:r>
              <a:rPr lang="en-US" altLang="zh-CN" sz="2000" dirty="0"/>
              <a:t>when confronting </a:t>
            </a:r>
            <a:r>
              <a:rPr lang="en-US" altLang="zh-CN" sz="2000" dirty="0">
                <a:solidFill>
                  <a:srgbClr val="C00000"/>
                </a:solidFill>
              </a:rPr>
              <a:t>moral behavior </a:t>
            </a:r>
            <a:r>
              <a:rPr lang="en-US" altLang="zh-CN" sz="2000" dirty="0"/>
              <a:t>was </a:t>
            </a:r>
            <a:r>
              <a:rPr lang="en-US" altLang="zh-CN" sz="2000" dirty="0">
                <a:solidFill>
                  <a:srgbClr val="C00000"/>
                </a:solidFill>
              </a:rPr>
              <a:t>not significant </a:t>
            </a:r>
            <a:r>
              <a:rPr lang="en-US" altLang="zh-CN" sz="2000" dirty="0"/>
              <a:t>and the main effect of contextual type on fixation time in the presence of </a:t>
            </a:r>
            <a:r>
              <a:rPr lang="en-US" altLang="zh-CN" sz="2000" dirty="0">
                <a:solidFill>
                  <a:srgbClr val="C00000"/>
                </a:solidFill>
              </a:rPr>
              <a:t>immoral behavior</a:t>
            </a:r>
            <a:r>
              <a:rPr lang="en-US" altLang="zh-CN" sz="2000" dirty="0"/>
              <a:t> was </a:t>
            </a:r>
            <a:r>
              <a:rPr lang="en-US" altLang="zh-CN" sz="2000" dirty="0">
                <a:solidFill>
                  <a:srgbClr val="C00000"/>
                </a:solidFill>
              </a:rPr>
              <a:t>not significant,</a:t>
            </a:r>
            <a:r>
              <a:rPr lang="zh-CN" altLang="en-US" sz="2000" dirty="0"/>
              <a:t>（注视时间不显著）</a:t>
            </a:r>
            <a:endParaRPr lang="en-US" altLang="zh-CN" sz="2000" dirty="0"/>
          </a:p>
          <a:p>
            <a:endParaRPr lang="en-US" altLang="zh-CN" sz="2000" dirty="0"/>
          </a:p>
          <a:p>
            <a:r>
              <a:rPr lang="en-US" altLang="zh-CN" sz="2000" dirty="0"/>
              <a:t>  In addition, the main effect of </a:t>
            </a:r>
            <a:r>
              <a:rPr lang="en-US" altLang="zh-CN" sz="2000" dirty="0">
                <a:solidFill>
                  <a:srgbClr val="C00000"/>
                </a:solidFill>
              </a:rPr>
              <a:t>relation type </a:t>
            </a:r>
            <a:r>
              <a:rPr lang="en-US" altLang="zh-CN" sz="2000" dirty="0"/>
              <a:t>on fixation time was statistically </a:t>
            </a:r>
            <a:r>
              <a:rPr lang="en-US" altLang="zh-CN" sz="2000" dirty="0">
                <a:solidFill>
                  <a:srgbClr val="C00000"/>
                </a:solidFill>
              </a:rPr>
              <a:t>significant</a:t>
            </a:r>
            <a:r>
              <a:rPr lang="en-US" altLang="zh-CN" sz="2000" dirty="0"/>
              <a:t> (p &lt; .05), and for fixation count was </a:t>
            </a:r>
            <a:r>
              <a:rPr lang="en-US" altLang="zh-CN" sz="2000" dirty="0">
                <a:solidFill>
                  <a:srgbClr val="C00000"/>
                </a:solidFill>
              </a:rPr>
              <a:t>insignificant</a:t>
            </a:r>
            <a:r>
              <a:rPr lang="en-US" altLang="zh-CN" sz="2000" dirty="0"/>
              <a:t> (p &gt; .05) .</a:t>
            </a:r>
            <a:r>
              <a:rPr lang="zh-CN" altLang="en-US" sz="2000" dirty="0"/>
              <a:t>（类型匹配在时间上显著次数上不显著）</a:t>
            </a:r>
            <a:endParaRPr lang="en-US" altLang="zh-CN" sz="2000" dirty="0"/>
          </a:p>
        </p:txBody>
      </p:sp>
      <p:grpSp>
        <p:nvGrpSpPr>
          <p:cNvPr id="4" name="组合 3">
            <a:extLst>
              <a:ext uri="{FF2B5EF4-FFF2-40B4-BE49-F238E27FC236}">
                <a16:creationId xmlns:a16="http://schemas.microsoft.com/office/drawing/2014/main" id="{FECD3A60-457B-2808-E800-3170E3996DEB}"/>
              </a:ext>
            </a:extLst>
          </p:cNvPr>
          <p:cNvGrpSpPr/>
          <p:nvPr/>
        </p:nvGrpSpPr>
        <p:grpSpPr>
          <a:xfrm>
            <a:off x="0" y="-99392"/>
            <a:ext cx="11974460" cy="812800"/>
            <a:chOff x="217540" y="1"/>
            <a:chExt cx="11974460" cy="812800"/>
          </a:xfrm>
        </p:grpSpPr>
        <p:sp>
          <p:nvSpPr>
            <p:cNvPr id="5" name="PA-矩形 7">
              <a:extLst>
                <a:ext uri="{FF2B5EF4-FFF2-40B4-BE49-F238E27FC236}">
                  <a16:creationId xmlns:a16="http://schemas.microsoft.com/office/drawing/2014/main" id="{84D98B27-8E65-B529-9DA8-7FB6F7CBB707}"/>
                </a:ext>
              </a:extLst>
            </p:cNvPr>
            <p:cNvSpPr/>
            <p:nvPr>
              <p:custDataLst>
                <p:tags r:id="rId1"/>
              </p:custDataLst>
            </p:nvPr>
          </p:nvSpPr>
          <p:spPr>
            <a:xfrm>
              <a:off x="919706" y="43194"/>
              <a:ext cx="2185214" cy="461665"/>
            </a:xfrm>
            <a:prstGeom prst="rect">
              <a:avLst/>
            </a:prstGeom>
          </p:spPr>
          <p:txBody>
            <a:bodyPr wrap="none">
              <a:spAutoFit/>
            </a:bodyPr>
            <a:lstStyle/>
            <a:p>
              <a:r>
                <a:rPr lang="zh-CN" altLang="en-US" sz="2400" dirty="0">
                  <a:solidFill>
                    <a:srgbClr val="201F42"/>
                  </a:solidFill>
                  <a:latin typeface="黑体" panose="02010609060101010101" pitchFamily="49" charset="-122"/>
                  <a:ea typeface="黑体" panose="02010609060101010101" pitchFamily="49" charset="-122"/>
                </a:rPr>
                <a:t>结果</a:t>
              </a:r>
              <a:r>
                <a:rPr lang="en-US" altLang="zh-CN" sz="2400" dirty="0">
                  <a:solidFill>
                    <a:srgbClr val="201F42"/>
                  </a:solidFill>
                  <a:latin typeface="黑体" panose="02010609060101010101" pitchFamily="49" charset="-122"/>
                  <a:ea typeface="黑体" panose="02010609060101010101" pitchFamily="49" charset="-122"/>
                </a:rPr>
                <a:t>-</a:t>
              </a:r>
              <a:r>
                <a:rPr lang="zh-CN" altLang="en-US" sz="2400" dirty="0">
                  <a:solidFill>
                    <a:srgbClr val="201F42"/>
                  </a:solidFill>
                  <a:latin typeface="黑体" panose="02010609060101010101" pitchFamily="49" charset="-122"/>
                  <a:ea typeface="黑体" panose="02010609060101010101" pitchFamily="49" charset="-122"/>
                </a:rPr>
                <a:t>事后分析</a:t>
              </a:r>
            </a:p>
          </p:txBody>
        </p:sp>
        <p:sp>
          <p:nvSpPr>
            <p:cNvPr id="6" name="PA-矩形 8">
              <a:extLst>
                <a:ext uri="{FF2B5EF4-FFF2-40B4-BE49-F238E27FC236}">
                  <a16:creationId xmlns:a16="http://schemas.microsoft.com/office/drawing/2014/main" id="{ADEC097D-6846-17EE-9736-743125417315}"/>
                </a:ext>
              </a:extLst>
            </p:cNvPr>
            <p:cNvSpPr/>
            <p:nvPr>
              <p:custDataLst>
                <p:tags r:id="rId2"/>
              </p:custDataLst>
            </p:nvPr>
          </p:nvSpPr>
          <p:spPr>
            <a:xfrm>
              <a:off x="948280" y="521044"/>
              <a:ext cx="4571011" cy="286297"/>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tx1">
                      <a:lumMod val="75000"/>
                      <a:lumOff val="25000"/>
                    </a:schemeClr>
                  </a:solidFill>
                  <a:latin typeface="Times New Roman" panose="02020603050405020304" pitchFamily="18" charset="0"/>
                  <a:ea typeface="思源黑体 CN Medium" panose="020B0600000000000000" pitchFamily="34" charset="-122"/>
                  <a:cs typeface="Times New Roman" panose="02020603050405020304" pitchFamily="18" charset="0"/>
                </a:rPr>
                <a:t>RESULTS</a:t>
              </a:r>
            </a:p>
          </p:txBody>
        </p:sp>
        <p:grpSp>
          <p:nvGrpSpPr>
            <p:cNvPr id="7" name="组合 6">
              <a:extLst>
                <a:ext uri="{FF2B5EF4-FFF2-40B4-BE49-F238E27FC236}">
                  <a16:creationId xmlns:a16="http://schemas.microsoft.com/office/drawing/2014/main" id="{6EEB339A-9D7E-D62B-305F-C27A7C28FEAC}"/>
                </a:ext>
              </a:extLst>
            </p:cNvPr>
            <p:cNvGrpSpPr/>
            <p:nvPr/>
          </p:nvGrpSpPr>
          <p:grpSpPr>
            <a:xfrm>
              <a:off x="217540" y="1"/>
              <a:ext cx="730741" cy="812800"/>
              <a:chOff x="117754" y="1"/>
              <a:chExt cx="730741" cy="812800"/>
            </a:xfrm>
          </p:grpSpPr>
          <p:sp>
            <p:nvSpPr>
              <p:cNvPr id="9" name="矩形 8">
                <a:extLst>
                  <a:ext uri="{FF2B5EF4-FFF2-40B4-BE49-F238E27FC236}">
                    <a16:creationId xmlns:a16="http://schemas.microsoft.com/office/drawing/2014/main" id="{B839389F-5807-CED9-21A1-3EF2DF6EB794}"/>
                  </a:ext>
                </a:extLst>
              </p:cNvPr>
              <p:cNvSpPr/>
              <p:nvPr/>
            </p:nvSpPr>
            <p:spPr>
              <a:xfrm>
                <a:off x="120575" y="1"/>
                <a:ext cx="699345" cy="812800"/>
              </a:xfrm>
              <a:prstGeom prst="rect">
                <a:avLst/>
              </a:prstGeom>
              <a:solidFill>
                <a:srgbClr val="C1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思源黑体 CN Medium" panose="020B0600000000000000" pitchFamily="34" charset="-122"/>
                  <a:ea typeface="思源黑体 CN Medium" panose="020B0600000000000000" pitchFamily="34" charset="-122"/>
                </a:endParaRPr>
              </a:p>
            </p:txBody>
          </p:sp>
          <p:sp>
            <p:nvSpPr>
              <p:cNvPr id="10" name="文本框 9">
                <a:extLst>
                  <a:ext uri="{FF2B5EF4-FFF2-40B4-BE49-F238E27FC236}">
                    <a16:creationId xmlns:a16="http://schemas.microsoft.com/office/drawing/2014/main" id="{C03A3C8D-EBCF-3C07-02FB-5B2FE570AA3D}"/>
                  </a:ext>
                </a:extLst>
              </p:cNvPr>
              <p:cNvSpPr txBox="1"/>
              <p:nvPr/>
            </p:nvSpPr>
            <p:spPr>
              <a:xfrm>
                <a:off x="117754" y="51021"/>
                <a:ext cx="730741" cy="705450"/>
              </a:xfrm>
              <a:prstGeom prst="rect">
                <a:avLst/>
              </a:prstGeom>
              <a:noFill/>
            </p:spPr>
            <p:txBody>
              <a:bodyPr wrap="square" rtlCol="0">
                <a:spAutoFit/>
                <a:scene3d>
                  <a:camera prst="orthographicFront"/>
                  <a:lightRig rig="threePt" dir="t"/>
                </a:scene3d>
                <a:sp3d contourW="12700"/>
              </a:bodyPr>
              <a:lstStyle>
                <a:defPPr>
                  <a:defRPr lang="en-US"/>
                </a:defPPr>
                <a:lvl1pPr>
                  <a:lnSpc>
                    <a:spcPct val="114000"/>
                  </a:lnSpc>
                  <a:defRPr sz="1000" spc="300">
                    <a:solidFill>
                      <a:srgbClr val="C0A984"/>
                    </a:solidFill>
                    <a:latin typeface="Century Gothic" panose="020B0502020202020204" pitchFamily="34" charset="0"/>
                    <a:ea typeface="+mj-ea"/>
                  </a:defRPr>
                </a:lvl1pPr>
              </a:lstStyle>
              <a:p>
                <a:pPr algn="ctr"/>
                <a:r>
                  <a:rPr lang="en-US" altLang="zh-CN" sz="2400" dirty="0">
                    <a:solidFill>
                      <a:schemeClr val="bg1"/>
                    </a:solidFill>
                    <a:latin typeface="黑体" panose="02010609060101010101" pitchFamily="49" charset="-122"/>
                    <a:ea typeface="黑体" panose="02010609060101010101" pitchFamily="49" charset="-122"/>
                  </a:rPr>
                  <a:t>07</a:t>
                </a:r>
                <a:endParaRPr lang="zh-CN" altLang="en-US" sz="2400" dirty="0">
                  <a:solidFill>
                    <a:schemeClr val="bg1"/>
                  </a:solidFill>
                  <a:latin typeface="黑体" panose="02010609060101010101" pitchFamily="49" charset="-122"/>
                  <a:ea typeface="黑体" panose="02010609060101010101" pitchFamily="49" charset="-122"/>
                </a:endParaRPr>
              </a:p>
              <a:p>
                <a:pPr algn="ctr"/>
                <a:r>
                  <a:rPr lang="en-US" altLang="zh-CN" sz="1200" dirty="0">
                    <a:solidFill>
                      <a:schemeClr val="bg1"/>
                    </a:solidFill>
                    <a:latin typeface="黑体" panose="02010609060101010101" pitchFamily="49" charset="-122"/>
                    <a:ea typeface="黑体" panose="02010609060101010101" pitchFamily="49" charset="-122"/>
                  </a:rPr>
                  <a:t>PART</a:t>
                </a:r>
              </a:p>
            </p:txBody>
          </p:sp>
        </p:grpSp>
        <p:cxnSp>
          <p:nvCxnSpPr>
            <p:cNvPr id="8" name="直接连接符 7">
              <a:extLst>
                <a:ext uri="{FF2B5EF4-FFF2-40B4-BE49-F238E27FC236}">
                  <a16:creationId xmlns:a16="http://schemas.microsoft.com/office/drawing/2014/main" id="{C4CE149A-B787-0B89-A203-FF3EACA4461A}"/>
                </a:ext>
              </a:extLst>
            </p:cNvPr>
            <p:cNvCxnSpPr>
              <a:cxnSpLocks/>
            </p:cNvCxnSpPr>
            <p:nvPr/>
          </p:nvCxnSpPr>
          <p:spPr>
            <a:xfrm>
              <a:off x="855194" y="497032"/>
              <a:ext cx="11336806" cy="98670"/>
            </a:xfrm>
            <a:prstGeom prst="line">
              <a:avLst/>
            </a:prstGeom>
            <a:ln w="28575">
              <a:solidFill>
                <a:srgbClr val="C1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823101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0C54FD49-7D6A-E7AF-14E9-FA71C9BCCA55}"/>
              </a:ext>
            </a:extLst>
          </p:cNvPr>
          <p:cNvSpPr>
            <a:spLocks noGrp="1"/>
          </p:cNvSpPr>
          <p:nvPr>
            <p:ph idx="1"/>
          </p:nvPr>
        </p:nvSpPr>
        <p:spPr>
          <a:xfrm>
            <a:off x="1903412" y="1308652"/>
            <a:ext cx="8915400" cy="3777622"/>
          </a:xfrm>
        </p:spPr>
        <p:txBody>
          <a:bodyPr>
            <a:normAutofit/>
          </a:bodyPr>
          <a:lstStyle/>
          <a:p>
            <a:r>
              <a:rPr lang="en-US" altLang="zh-CN" sz="2000" dirty="0"/>
              <a:t> Statistical analysis of the </a:t>
            </a:r>
            <a:r>
              <a:rPr lang="en-US" altLang="zh-CN" sz="2000" dirty="0">
                <a:solidFill>
                  <a:srgbClr val="C00000"/>
                </a:solidFill>
              </a:rPr>
              <a:t>fixation count </a:t>
            </a:r>
            <a:r>
              <a:rPr lang="en-US" altLang="zh-CN" sz="2000" dirty="0"/>
              <a:t>revealed a </a:t>
            </a:r>
            <a:r>
              <a:rPr lang="en-US" altLang="zh-CN" sz="2000" dirty="0">
                <a:solidFill>
                  <a:srgbClr val="C00000"/>
                </a:solidFill>
              </a:rPr>
              <a:t>significant </a:t>
            </a:r>
            <a:r>
              <a:rPr lang="en-US" altLang="zh-CN" sz="2000" dirty="0"/>
              <a:t>difference between the matching and mismatching relations (p &lt; .05), whereas there was </a:t>
            </a:r>
            <a:r>
              <a:rPr lang="en-US" altLang="zh-CN" sz="2000" dirty="0">
                <a:solidFill>
                  <a:srgbClr val="C00000"/>
                </a:solidFill>
              </a:rPr>
              <a:t>no difference</a:t>
            </a:r>
            <a:r>
              <a:rPr lang="en-US" altLang="zh-CN" sz="2000" dirty="0"/>
              <a:t> between the matching and mismatching relations fixation time.(</a:t>
            </a:r>
            <a:r>
              <a:rPr lang="zh-CN" altLang="en-US" sz="2000" dirty="0"/>
              <a:t>与上一句相反？</a:t>
            </a:r>
            <a:r>
              <a:rPr lang="en-US" altLang="zh-CN" sz="2000" dirty="0"/>
              <a:t>)</a:t>
            </a:r>
          </a:p>
          <a:p>
            <a:endParaRPr lang="en-US" altLang="zh-CN" sz="2000" dirty="0"/>
          </a:p>
          <a:p>
            <a:endParaRPr lang="en-US" altLang="zh-CN" sz="2000" dirty="0"/>
          </a:p>
          <a:p>
            <a:r>
              <a:rPr lang="en-US" altLang="zh-CN" sz="2000" dirty="0"/>
              <a:t>As a result, we hypothesized a correlation between a high aesthetic context and moral behavior and a low aesthetic context and immoral behavior.</a:t>
            </a:r>
            <a:r>
              <a:rPr lang="zh-CN" altLang="en-US" sz="2000" dirty="0"/>
              <a:t>（具有一致性）</a:t>
            </a:r>
          </a:p>
        </p:txBody>
      </p:sp>
    </p:spTree>
    <p:extLst>
      <p:ext uri="{BB962C8B-B14F-4D97-AF65-F5344CB8AC3E}">
        <p14:creationId xmlns:p14="http://schemas.microsoft.com/office/powerpoint/2010/main" val="13248480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a:extLst>
              <a:ext uri="{FF2B5EF4-FFF2-40B4-BE49-F238E27FC236}">
                <a16:creationId xmlns:a16="http://schemas.microsoft.com/office/drawing/2014/main" id="{0921DC1A-2590-A72B-907F-76A05DD645B0}"/>
              </a:ext>
            </a:extLst>
          </p:cNvPr>
          <p:cNvCxnSpPr>
            <a:cxnSpLocks/>
          </p:cNvCxnSpPr>
          <p:nvPr/>
        </p:nvCxnSpPr>
        <p:spPr>
          <a:xfrm>
            <a:off x="1884000" y="4234376"/>
            <a:ext cx="8424000" cy="0"/>
          </a:xfrm>
          <a:prstGeom prst="line">
            <a:avLst/>
          </a:prstGeom>
          <a:ln w="15875">
            <a:solidFill>
              <a:srgbClr val="3F3B3A"/>
            </a:solidFill>
          </a:ln>
        </p:spPr>
        <p:style>
          <a:lnRef idx="1">
            <a:schemeClr val="accent1"/>
          </a:lnRef>
          <a:fillRef idx="0">
            <a:schemeClr val="accent1"/>
          </a:fillRef>
          <a:effectRef idx="0">
            <a:schemeClr val="accent1"/>
          </a:effectRef>
          <a:fontRef idx="minor">
            <a:schemeClr val="tx1"/>
          </a:fontRef>
        </p:style>
      </p:cxnSp>
      <p:cxnSp>
        <p:nvCxnSpPr>
          <p:cNvPr id="5" name="直接连接符 4">
            <a:extLst>
              <a:ext uri="{FF2B5EF4-FFF2-40B4-BE49-F238E27FC236}">
                <a16:creationId xmlns:a16="http://schemas.microsoft.com/office/drawing/2014/main" id="{64557076-88D9-5156-0F74-C5ADA0496D6F}"/>
              </a:ext>
            </a:extLst>
          </p:cNvPr>
          <p:cNvCxnSpPr>
            <a:cxnSpLocks/>
          </p:cNvCxnSpPr>
          <p:nvPr/>
        </p:nvCxnSpPr>
        <p:spPr>
          <a:xfrm>
            <a:off x="1884000" y="2623943"/>
            <a:ext cx="8424000" cy="0"/>
          </a:xfrm>
          <a:prstGeom prst="line">
            <a:avLst/>
          </a:prstGeom>
          <a:ln w="15875">
            <a:solidFill>
              <a:srgbClr val="3F3B3A"/>
            </a:solidFill>
          </a:ln>
        </p:spPr>
        <p:style>
          <a:lnRef idx="1">
            <a:schemeClr val="accent1"/>
          </a:lnRef>
          <a:fillRef idx="0">
            <a:schemeClr val="accent1"/>
          </a:fillRef>
          <a:effectRef idx="0">
            <a:schemeClr val="accent1"/>
          </a:effectRef>
          <a:fontRef idx="minor">
            <a:schemeClr val="tx1"/>
          </a:fontRef>
        </p:style>
      </p:cxnSp>
      <p:sp>
        <p:nvSpPr>
          <p:cNvPr id="6" name="文本框 5">
            <a:extLst>
              <a:ext uri="{FF2B5EF4-FFF2-40B4-BE49-F238E27FC236}">
                <a16:creationId xmlns:a16="http://schemas.microsoft.com/office/drawing/2014/main" id="{ED5D5727-17C2-E1FD-C388-3E947DFEF963}"/>
              </a:ext>
            </a:extLst>
          </p:cNvPr>
          <p:cNvSpPr txBox="1"/>
          <p:nvPr/>
        </p:nvSpPr>
        <p:spPr>
          <a:xfrm>
            <a:off x="3051673" y="2736502"/>
            <a:ext cx="6088653" cy="1384995"/>
          </a:xfrm>
          <a:prstGeom prst="rect">
            <a:avLst/>
          </a:prstGeom>
          <a:noFill/>
        </p:spPr>
        <p:txBody>
          <a:bodyPr wrap="square" rtlCol="0">
            <a:spAutoFit/>
          </a:bodyPr>
          <a:lstStyle/>
          <a:p>
            <a:pPr algn="ctr"/>
            <a:r>
              <a:rPr lang="zh-CN" altLang="en-US" sz="6600" dirty="0">
                <a:latin typeface="Times New Roman" panose="02020603050405020304" pitchFamily="18" charset="0"/>
                <a:ea typeface="黑体" panose="02010609060101010101" pitchFamily="49" charset="-122"/>
              </a:rPr>
              <a:t>总讨论</a:t>
            </a:r>
            <a:endParaRPr lang="en-US" altLang="zh-CN" sz="6600" dirty="0">
              <a:latin typeface="Times New Roman" panose="02020603050405020304" pitchFamily="18" charset="0"/>
              <a:ea typeface="黑体" panose="02010609060101010101" pitchFamily="49" charset="-122"/>
            </a:endParaRPr>
          </a:p>
          <a:p>
            <a:pPr algn="ctr"/>
            <a:r>
              <a:rPr lang="en-US" altLang="zh-CN" dirty="0">
                <a:latin typeface="Times New Roman" panose="02020603050405020304" pitchFamily="18" charset="0"/>
                <a:ea typeface="黑体" panose="02010609060101010101" pitchFamily="49" charset="-122"/>
              </a:rPr>
              <a:t>DISCUSSION</a:t>
            </a:r>
          </a:p>
        </p:txBody>
      </p:sp>
      <p:sp>
        <p:nvSpPr>
          <p:cNvPr id="7" name="Freeform 77">
            <a:extLst>
              <a:ext uri="{FF2B5EF4-FFF2-40B4-BE49-F238E27FC236}">
                <a16:creationId xmlns:a16="http://schemas.microsoft.com/office/drawing/2014/main" id="{8D86FE07-A541-D7EC-7B98-9FFE9E0221A7}"/>
              </a:ext>
            </a:extLst>
          </p:cNvPr>
          <p:cNvSpPr/>
          <p:nvPr/>
        </p:nvSpPr>
        <p:spPr>
          <a:xfrm>
            <a:off x="5658606" y="1380117"/>
            <a:ext cx="874788" cy="1074159"/>
          </a:xfrm>
          <a:custGeom>
            <a:avLst/>
            <a:gdLst>
              <a:gd name="T0" fmla="*/ 1681 w 1962"/>
              <a:gd name="T1" fmla="*/ 295 h 2413"/>
              <a:gd name="T2" fmla="*/ 926 w 1962"/>
              <a:gd name="T3" fmla="*/ 1 h 2413"/>
              <a:gd name="T4" fmla="*/ 285 w 1962"/>
              <a:gd name="T5" fmla="*/ 257 h 2413"/>
              <a:gd name="T6" fmla="*/ 96 w 1962"/>
              <a:gd name="T7" fmla="*/ 823 h 2413"/>
              <a:gd name="T8" fmla="*/ 127 w 1962"/>
              <a:gd name="T9" fmla="*/ 1063 h 2413"/>
              <a:gd name="T10" fmla="*/ 5 w 1962"/>
              <a:gd name="T11" fmla="*/ 1322 h 2413"/>
              <a:gd name="T12" fmla="*/ 107 w 1962"/>
              <a:gd name="T13" fmla="*/ 1392 h 2413"/>
              <a:gd name="T14" fmla="*/ 126 w 1962"/>
              <a:gd name="T15" fmla="*/ 1453 h 2413"/>
              <a:gd name="T16" fmla="*/ 125 w 1962"/>
              <a:gd name="T17" fmla="*/ 1537 h 2413"/>
              <a:gd name="T18" fmla="*/ 174 w 1962"/>
              <a:gd name="T19" fmla="*/ 1577 h 2413"/>
              <a:gd name="T20" fmla="*/ 169 w 1962"/>
              <a:gd name="T21" fmla="*/ 1602 h 2413"/>
              <a:gd name="T22" fmla="*/ 187 w 1962"/>
              <a:gd name="T23" fmla="*/ 1687 h 2413"/>
              <a:gd name="T24" fmla="*/ 212 w 1962"/>
              <a:gd name="T25" fmla="*/ 1789 h 2413"/>
              <a:gd name="T26" fmla="*/ 233 w 1962"/>
              <a:gd name="T27" fmla="*/ 1920 h 2413"/>
              <a:gd name="T28" fmla="*/ 470 w 1962"/>
              <a:gd name="T29" fmla="*/ 1952 h 2413"/>
              <a:gd name="T30" fmla="*/ 731 w 1962"/>
              <a:gd name="T31" fmla="*/ 2004 h 2413"/>
              <a:gd name="T32" fmla="*/ 919 w 1962"/>
              <a:gd name="T33" fmla="*/ 2413 h 2413"/>
              <a:gd name="T34" fmla="*/ 1579 w 1962"/>
              <a:gd name="T35" fmla="*/ 1802 h 2413"/>
              <a:gd name="T36" fmla="*/ 1670 w 1962"/>
              <a:gd name="T37" fmla="*/ 1345 h 2413"/>
              <a:gd name="T38" fmla="*/ 1902 w 1962"/>
              <a:gd name="T39" fmla="*/ 884 h 2413"/>
              <a:gd name="T40" fmla="*/ 1681 w 1962"/>
              <a:gd name="T41" fmla="*/ 295 h 2413"/>
              <a:gd name="T42" fmla="*/ 1386 w 1962"/>
              <a:gd name="T43" fmla="*/ 1282 h 2413"/>
              <a:gd name="T44" fmla="*/ 1153 w 1962"/>
              <a:gd name="T45" fmla="*/ 1105 h 2413"/>
              <a:gd name="T46" fmla="*/ 1122 w 1962"/>
              <a:gd name="T47" fmla="*/ 1107 h 2413"/>
              <a:gd name="T48" fmla="*/ 905 w 1962"/>
              <a:gd name="T49" fmla="*/ 869 h 2413"/>
              <a:gd name="T50" fmla="*/ 377 w 1962"/>
              <a:gd name="T51" fmla="*/ 726 h 2413"/>
              <a:gd name="T52" fmla="*/ 297 w 1962"/>
              <a:gd name="T53" fmla="*/ 594 h 2413"/>
              <a:gd name="T54" fmla="*/ 377 w 1962"/>
              <a:gd name="T55" fmla="*/ 344 h 2413"/>
              <a:gd name="T56" fmla="*/ 918 w 1962"/>
              <a:gd name="T57" fmla="*/ 128 h 2413"/>
              <a:gd name="T58" fmla="*/ 1586 w 1962"/>
              <a:gd name="T59" fmla="*/ 380 h 2413"/>
              <a:gd name="T60" fmla="*/ 1781 w 1962"/>
              <a:gd name="T61" fmla="*/ 830 h 2413"/>
              <a:gd name="T62" fmla="*/ 1782 w 1962"/>
              <a:gd name="T63" fmla="*/ 853 h 2413"/>
              <a:gd name="T64" fmla="*/ 1386 w 1962"/>
              <a:gd name="T65" fmla="*/ 1282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62" h="2413">
                <a:moveTo>
                  <a:pt x="1681" y="295"/>
                </a:moveTo>
                <a:cubicBezTo>
                  <a:pt x="1546" y="144"/>
                  <a:pt x="1367" y="4"/>
                  <a:pt x="926" y="1"/>
                </a:cubicBezTo>
                <a:cubicBezTo>
                  <a:pt x="753" y="0"/>
                  <a:pt x="490" y="40"/>
                  <a:pt x="285" y="257"/>
                </a:cubicBezTo>
                <a:cubicBezTo>
                  <a:pt x="161" y="388"/>
                  <a:pt x="70" y="553"/>
                  <a:pt x="96" y="823"/>
                </a:cubicBezTo>
                <a:cubicBezTo>
                  <a:pt x="102" y="882"/>
                  <a:pt x="186" y="949"/>
                  <a:pt x="127" y="1063"/>
                </a:cubicBezTo>
                <a:cubicBezTo>
                  <a:pt x="127" y="1063"/>
                  <a:pt x="0" y="1285"/>
                  <a:pt x="5" y="1322"/>
                </a:cubicBezTo>
                <a:cubicBezTo>
                  <a:pt x="5" y="1322"/>
                  <a:pt x="3" y="1389"/>
                  <a:pt x="107" y="1392"/>
                </a:cubicBezTo>
                <a:cubicBezTo>
                  <a:pt x="107" y="1392"/>
                  <a:pt x="133" y="1395"/>
                  <a:pt x="126" y="1453"/>
                </a:cubicBezTo>
                <a:lnTo>
                  <a:pt x="125" y="1537"/>
                </a:lnTo>
                <a:cubicBezTo>
                  <a:pt x="125" y="1537"/>
                  <a:pt x="128" y="1562"/>
                  <a:pt x="174" y="1577"/>
                </a:cubicBezTo>
                <a:cubicBezTo>
                  <a:pt x="174" y="1577"/>
                  <a:pt x="182" y="1585"/>
                  <a:pt x="169" y="1602"/>
                </a:cubicBezTo>
                <a:cubicBezTo>
                  <a:pt x="169" y="1602"/>
                  <a:pt x="145" y="1629"/>
                  <a:pt x="187" y="1687"/>
                </a:cubicBezTo>
                <a:cubicBezTo>
                  <a:pt x="202" y="1708"/>
                  <a:pt x="227" y="1735"/>
                  <a:pt x="212" y="1789"/>
                </a:cubicBezTo>
                <a:cubicBezTo>
                  <a:pt x="212" y="1789"/>
                  <a:pt x="192" y="1895"/>
                  <a:pt x="233" y="1920"/>
                </a:cubicBezTo>
                <a:cubicBezTo>
                  <a:pt x="233" y="1920"/>
                  <a:pt x="280" y="1976"/>
                  <a:pt x="470" y="1952"/>
                </a:cubicBezTo>
                <a:cubicBezTo>
                  <a:pt x="536" y="1944"/>
                  <a:pt x="658" y="1912"/>
                  <a:pt x="731" y="2004"/>
                </a:cubicBezTo>
                <a:cubicBezTo>
                  <a:pt x="731" y="2004"/>
                  <a:pt x="905" y="2335"/>
                  <a:pt x="919" y="2413"/>
                </a:cubicBezTo>
                <a:cubicBezTo>
                  <a:pt x="919" y="2413"/>
                  <a:pt x="1216" y="1884"/>
                  <a:pt x="1579" y="1802"/>
                </a:cubicBezTo>
                <a:cubicBezTo>
                  <a:pt x="1579" y="1802"/>
                  <a:pt x="1490" y="1603"/>
                  <a:pt x="1670" y="1345"/>
                </a:cubicBezTo>
                <a:cubicBezTo>
                  <a:pt x="1670" y="1345"/>
                  <a:pt x="1895" y="1048"/>
                  <a:pt x="1902" y="884"/>
                </a:cubicBezTo>
                <a:cubicBezTo>
                  <a:pt x="1902" y="884"/>
                  <a:pt x="1962" y="609"/>
                  <a:pt x="1681" y="295"/>
                </a:cubicBezTo>
                <a:close/>
                <a:moveTo>
                  <a:pt x="1386" y="1282"/>
                </a:moveTo>
                <a:cubicBezTo>
                  <a:pt x="1233" y="1287"/>
                  <a:pt x="1225" y="1184"/>
                  <a:pt x="1153" y="1105"/>
                </a:cubicBezTo>
                <a:cubicBezTo>
                  <a:pt x="1143" y="1106"/>
                  <a:pt x="1133" y="1107"/>
                  <a:pt x="1122" y="1107"/>
                </a:cubicBezTo>
                <a:cubicBezTo>
                  <a:pt x="942" y="1112"/>
                  <a:pt x="975" y="921"/>
                  <a:pt x="905" y="869"/>
                </a:cubicBezTo>
                <a:cubicBezTo>
                  <a:pt x="737" y="744"/>
                  <a:pt x="500" y="853"/>
                  <a:pt x="377" y="726"/>
                </a:cubicBezTo>
                <a:cubicBezTo>
                  <a:pt x="337" y="686"/>
                  <a:pt x="302" y="647"/>
                  <a:pt x="297" y="594"/>
                </a:cubicBezTo>
                <a:cubicBezTo>
                  <a:pt x="285" y="466"/>
                  <a:pt x="314" y="411"/>
                  <a:pt x="377" y="344"/>
                </a:cubicBezTo>
                <a:cubicBezTo>
                  <a:pt x="547" y="165"/>
                  <a:pt x="764" y="128"/>
                  <a:pt x="918" y="128"/>
                </a:cubicBezTo>
                <a:cubicBezTo>
                  <a:pt x="1330" y="131"/>
                  <a:pt x="1473" y="254"/>
                  <a:pt x="1586" y="380"/>
                </a:cubicBezTo>
                <a:cubicBezTo>
                  <a:pt x="1772" y="587"/>
                  <a:pt x="1783" y="766"/>
                  <a:pt x="1781" y="830"/>
                </a:cubicBezTo>
                <a:cubicBezTo>
                  <a:pt x="1781" y="838"/>
                  <a:pt x="1782" y="845"/>
                  <a:pt x="1782" y="853"/>
                </a:cubicBezTo>
                <a:cubicBezTo>
                  <a:pt x="1783" y="1090"/>
                  <a:pt x="1605" y="1274"/>
                  <a:pt x="1386" y="1282"/>
                </a:cubicBezTo>
                <a:close/>
              </a:path>
            </a:pathLst>
          </a:custGeom>
          <a:solidFill>
            <a:srgbClr val="3F3B3A"/>
          </a:solidFill>
          <a:ln w="12700" cap="flat">
            <a:noFill/>
            <a:miter lim="400000"/>
          </a:ln>
          <a:effectLst/>
        </p:spPr>
        <p:txBody>
          <a:bodyPr wrap="square" lIns="91439" tIns="91439" rIns="91439" bIns="91439" numCol="1"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latin typeface="思源黑体 CN Medium" panose="020B0600000000000000" pitchFamily="34" charset="-122"/>
              <a:ea typeface="思源黑体 CN Medium" panose="020B0600000000000000" pitchFamily="34" charset="-122"/>
            </a:endParaRPr>
          </a:p>
        </p:txBody>
      </p:sp>
    </p:spTree>
    <p:extLst>
      <p:ext uri="{BB962C8B-B14F-4D97-AF65-F5344CB8AC3E}">
        <p14:creationId xmlns:p14="http://schemas.microsoft.com/office/powerpoint/2010/main" val="17285049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E5222EF3-8841-9288-A4F5-3BE508F1C274}"/>
              </a:ext>
            </a:extLst>
          </p:cNvPr>
          <p:cNvSpPr>
            <a:spLocks noGrp="1"/>
          </p:cNvSpPr>
          <p:nvPr>
            <p:ph idx="1"/>
          </p:nvPr>
        </p:nvSpPr>
        <p:spPr>
          <a:xfrm>
            <a:off x="1871717" y="1258957"/>
            <a:ext cx="8915400" cy="5181524"/>
          </a:xfrm>
        </p:spPr>
        <p:txBody>
          <a:bodyPr/>
          <a:lstStyle/>
          <a:p>
            <a:r>
              <a:rPr lang="en-US" altLang="zh-CN" dirty="0"/>
              <a:t>We investigated sensitivity to moral goodness in various context in Experiment 1, and the results demonstrated a </a:t>
            </a:r>
            <a:r>
              <a:rPr lang="en-US" altLang="zh-CN" dirty="0">
                <a:solidFill>
                  <a:srgbClr val="C00000"/>
                </a:solidFill>
              </a:rPr>
              <a:t>shorter reaction time </a:t>
            </a:r>
            <a:r>
              <a:rPr lang="en-US" altLang="zh-CN" dirty="0"/>
              <a:t>for moral behavior in a high-aesthetic context and for immoral behavior in a low-aesthetic context.</a:t>
            </a:r>
            <a:r>
              <a:rPr lang="zh-CN" altLang="en-US" dirty="0"/>
              <a:t>（一致情况反应更快）</a:t>
            </a:r>
            <a:endParaRPr lang="en-US" altLang="zh-CN" dirty="0"/>
          </a:p>
          <a:p>
            <a:endParaRPr lang="en-US" altLang="zh-CN" dirty="0"/>
          </a:p>
          <a:p>
            <a:endParaRPr lang="en-US" altLang="zh-CN" dirty="0"/>
          </a:p>
          <a:p>
            <a:endParaRPr lang="en-US" altLang="zh-CN" dirty="0"/>
          </a:p>
          <a:p>
            <a:r>
              <a:rPr lang="en-US" altLang="zh-CN" dirty="0"/>
              <a:t>The Experiment 2 examined the </a:t>
            </a:r>
            <a:r>
              <a:rPr lang="en-US" altLang="zh-CN" dirty="0">
                <a:solidFill>
                  <a:srgbClr val="C00000"/>
                </a:solidFill>
              </a:rPr>
              <a:t>correlation</a:t>
            </a:r>
            <a:r>
              <a:rPr lang="en-US" altLang="zh-CN" dirty="0"/>
              <a:t> between contextual aesthetic value and morality. The matching condition (high aesthetic context and moral behavior) was </a:t>
            </a:r>
            <a:r>
              <a:rPr lang="en-US" altLang="zh-CN" dirty="0">
                <a:solidFill>
                  <a:srgbClr val="C00000"/>
                </a:solidFill>
              </a:rPr>
              <a:t>associated</a:t>
            </a:r>
            <a:r>
              <a:rPr lang="en-US" altLang="zh-CN" dirty="0"/>
              <a:t> with a lower fixation time and count than was the mismatching condition (low aesthetic value context and moral behavior). </a:t>
            </a:r>
            <a:r>
              <a:rPr lang="zh-CN" altLang="en-US" dirty="0"/>
              <a:t>（相关）</a:t>
            </a:r>
            <a:endParaRPr lang="en-US" altLang="zh-CN" dirty="0"/>
          </a:p>
          <a:p>
            <a:pPr marL="0" indent="0">
              <a:buNone/>
            </a:pPr>
            <a:endParaRPr lang="en-US" altLang="zh-CN" dirty="0"/>
          </a:p>
        </p:txBody>
      </p:sp>
      <p:grpSp>
        <p:nvGrpSpPr>
          <p:cNvPr id="5" name="组合 4">
            <a:extLst>
              <a:ext uri="{FF2B5EF4-FFF2-40B4-BE49-F238E27FC236}">
                <a16:creationId xmlns:a16="http://schemas.microsoft.com/office/drawing/2014/main" id="{656B9662-AB05-9100-4EFE-B408019AEA8C}"/>
              </a:ext>
            </a:extLst>
          </p:cNvPr>
          <p:cNvGrpSpPr/>
          <p:nvPr/>
        </p:nvGrpSpPr>
        <p:grpSpPr>
          <a:xfrm>
            <a:off x="0" y="-79512"/>
            <a:ext cx="11974460" cy="812800"/>
            <a:chOff x="217540" y="1"/>
            <a:chExt cx="11974460" cy="812800"/>
          </a:xfrm>
        </p:grpSpPr>
        <p:sp>
          <p:nvSpPr>
            <p:cNvPr id="6" name="PA-矩形 7">
              <a:extLst>
                <a:ext uri="{FF2B5EF4-FFF2-40B4-BE49-F238E27FC236}">
                  <a16:creationId xmlns:a16="http://schemas.microsoft.com/office/drawing/2014/main" id="{60836FB1-4EF6-A6C9-934F-A39EE979C0DA}"/>
                </a:ext>
              </a:extLst>
            </p:cNvPr>
            <p:cNvSpPr/>
            <p:nvPr>
              <p:custDataLst>
                <p:tags r:id="rId1"/>
              </p:custDataLst>
            </p:nvPr>
          </p:nvSpPr>
          <p:spPr>
            <a:xfrm>
              <a:off x="919706" y="43194"/>
              <a:ext cx="2339102" cy="461665"/>
            </a:xfrm>
            <a:prstGeom prst="rect">
              <a:avLst/>
            </a:prstGeom>
          </p:spPr>
          <p:txBody>
            <a:bodyPr wrap="none">
              <a:spAutoFit/>
            </a:bodyPr>
            <a:lstStyle/>
            <a:p>
              <a:r>
                <a:rPr lang="zh-CN" altLang="en-US" sz="2400" dirty="0">
                  <a:solidFill>
                    <a:srgbClr val="201F42"/>
                  </a:solidFill>
                  <a:latin typeface="黑体" panose="02010609060101010101" pitchFamily="49" charset="-122"/>
                  <a:ea typeface="黑体" panose="02010609060101010101" pitchFamily="49" charset="-122"/>
                </a:rPr>
                <a:t>总讨论</a:t>
              </a:r>
              <a:r>
                <a:rPr lang="en-US" altLang="zh-CN" sz="2400" dirty="0">
                  <a:solidFill>
                    <a:srgbClr val="201F42"/>
                  </a:solidFill>
                  <a:latin typeface="黑体" panose="02010609060101010101" pitchFamily="49" charset="-122"/>
                  <a:ea typeface="黑体" panose="02010609060101010101" pitchFamily="49" charset="-122"/>
                </a:rPr>
                <a:t>——</a:t>
              </a:r>
              <a:r>
                <a:rPr lang="zh-CN" altLang="en-US" sz="2400" dirty="0">
                  <a:solidFill>
                    <a:srgbClr val="201F42"/>
                  </a:solidFill>
                  <a:latin typeface="黑体" panose="02010609060101010101" pitchFamily="49" charset="-122"/>
                  <a:ea typeface="黑体" panose="02010609060101010101" pitchFamily="49" charset="-122"/>
                </a:rPr>
                <a:t>发现</a:t>
              </a:r>
            </a:p>
          </p:txBody>
        </p:sp>
        <p:sp>
          <p:nvSpPr>
            <p:cNvPr id="7" name="PA-矩形 8">
              <a:extLst>
                <a:ext uri="{FF2B5EF4-FFF2-40B4-BE49-F238E27FC236}">
                  <a16:creationId xmlns:a16="http://schemas.microsoft.com/office/drawing/2014/main" id="{73E9D0D1-D057-D99D-FB0B-98798901586B}"/>
                </a:ext>
              </a:extLst>
            </p:cNvPr>
            <p:cNvSpPr/>
            <p:nvPr>
              <p:custDataLst>
                <p:tags r:id="rId2"/>
              </p:custDataLst>
            </p:nvPr>
          </p:nvSpPr>
          <p:spPr>
            <a:xfrm>
              <a:off x="948280" y="521044"/>
              <a:ext cx="4571011" cy="286297"/>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tx1">
                      <a:lumMod val="75000"/>
                      <a:lumOff val="25000"/>
                    </a:schemeClr>
                  </a:solidFill>
                  <a:latin typeface="Times New Roman" panose="02020603050405020304" pitchFamily="18" charset="0"/>
                  <a:ea typeface="思源黑体 CN Medium" panose="020B0600000000000000" pitchFamily="34" charset="-122"/>
                  <a:cs typeface="Times New Roman" panose="02020603050405020304" pitchFamily="18" charset="0"/>
                </a:rPr>
                <a:t>DISCUSSION</a:t>
              </a:r>
            </a:p>
          </p:txBody>
        </p:sp>
        <p:grpSp>
          <p:nvGrpSpPr>
            <p:cNvPr id="8" name="组合 7">
              <a:extLst>
                <a:ext uri="{FF2B5EF4-FFF2-40B4-BE49-F238E27FC236}">
                  <a16:creationId xmlns:a16="http://schemas.microsoft.com/office/drawing/2014/main" id="{15B74689-35B1-B57B-DF14-9D4A3CB60F19}"/>
                </a:ext>
              </a:extLst>
            </p:cNvPr>
            <p:cNvGrpSpPr/>
            <p:nvPr/>
          </p:nvGrpSpPr>
          <p:grpSpPr>
            <a:xfrm>
              <a:off x="217540" y="1"/>
              <a:ext cx="730741" cy="812800"/>
              <a:chOff x="117754" y="1"/>
              <a:chExt cx="730741" cy="812800"/>
            </a:xfrm>
          </p:grpSpPr>
          <p:sp>
            <p:nvSpPr>
              <p:cNvPr id="10" name="矩形 9">
                <a:extLst>
                  <a:ext uri="{FF2B5EF4-FFF2-40B4-BE49-F238E27FC236}">
                    <a16:creationId xmlns:a16="http://schemas.microsoft.com/office/drawing/2014/main" id="{8A0A372F-7C15-A43A-F956-50642ED4BE95}"/>
                  </a:ext>
                </a:extLst>
              </p:cNvPr>
              <p:cNvSpPr/>
              <p:nvPr/>
            </p:nvSpPr>
            <p:spPr>
              <a:xfrm>
                <a:off x="120575" y="1"/>
                <a:ext cx="699345" cy="812800"/>
              </a:xfrm>
              <a:prstGeom prst="rect">
                <a:avLst/>
              </a:prstGeom>
              <a:solidFill>
                <a:srgbClr val="C1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思源黑体 CN Medium" panose="020B0600000000000000" pitchFamily="34" charset="-122"/>
                  <a:ea typeface="思源黑体 CN Medium" panose="020B0600000000000000" pitchFamily="34" charset="-122"/>
                </a:endParaRPr>
              </a:p>
            </p:txBody>
          </p:sp>
          <p:sp>
            <p:nvSpPr>
              <p:cNvPr id="11" name="文本框 10">
                <a:extLst>
                  <a:ext uri="{FF2B5EF4-FFF2-40B4-BE49-F238E27FC236}">
                    <a16:creationId xmlns:a16="http://schemas.microsoft.com/office/drawing/2014/main" id="{29A341DC-0200-B72D-B58A-1B5BD8288AE8}"/>
                  </a:ext>
                </a:extLst>
              </p:cNvPr>
              <p:cNvSpPr txBox="1"/>
              <p:nvPr/>
            </p:nvSpPr>
            <p:spPr>
              <a:xfrm>
                <a:off x="117754" y="51021"/>
                <a:ext cx="730741" cy="705450"/>
              </a:xfrm>
              <a:prstGeom prst="rect">
                <a:avLst/>
              </a:prstGeom>
              <a:noFill/>
            </p:spPr>
            <p:txBody>
              <a:bodyPr wrap="square" rtlCol="0">
                <a:spAutoFit/>
                <a:scene3d>
                  <a:camera prst="orthographicFront"/>
                  <a:lightRig rig="threePt" dir="t"/>
                </a:scene3d>
                <a:sp3d contourW="12700"/>
              </a:bodyPr>
              <a:lstStyle>
                <a:defPPr>
                  <a:defRPr lang="en-US"/>
                </a:defPPr>
                <a:lvl1pPr>
                  <a:lnSpc>
                    <a:spcPct val="114000"/>
                  </a:lnSpc>
                  <a:defRPr sz="1000" spc="300">
                    <a:solidFill>
                      <a:srgbClr val="C0A984"/>
                    </a:solidFill>
                    <a:latin typeface="Century Gothic" panose="020B0502020202020204" pitchFamily="34" charset="0"/>
                    <a:ea typeface="+mj-ea"/>
                  </a:defRPr>
                </a:lvl1pPr>
              </a:lstStyle>
              <a:p>
                <a:pPr algn="ctr"/>
                <a:r>
                  <a:rPr lang="en-US" altLang="zh-CN" sz="2400" dirty="0">
                    <a:solidFill>
                      <a:schemeClr val="bg1"/>
                    </a:solidFill>
                    <a:latin typeface="黑体" panose="02010609060101010101" pitchFamily="49" charset="-122"/>
                    <a:ea typeface="黑体" panose="02010609060101010101" pitchFamily="49" charset="-122"/>
                  </a:rPr>
                  <a:t>08</a:t>
                </a:r>
                <a:endParaRPr lang="zh-CN" altLang="en-US" sz="2400" dirty="0">
                  <a:solidFill>
                    <a:schemeClr val="bg1"/>
                  </a:solidFill>
                  <a:latin typeface="黑体" panose="02010609060101010101" pitchFamily="49" charset="-122"/>
                  <a:ea typeface="黑体" panose="02010609060101010101" pitchFamily="49" charset="-122"/>
                </a:endParaRPr>
              </a:p>
              <a:p>
                <a:pPr algn="ctr"/>
                <a:r>
                  <a:rPr lang="en-US" altLang="zh-CN" sz="1200" dirty="0">
                    <a:solidFill>
                      <a:schemeClr val="bg1"/>
                    </a:solidFill>
                    <a:latin typeface="黑体" panose="02010609060101010101" pitchFamily="49" charset="-122"/>
                    <a:ea typeface="黑体" panose="02010609060101010101" pitchFamily="49" charset="-122"/>
                  </a:rPr>
                  <a:t>PART</a:t>
                </a:r>
              </a:p>
            </p:txBody>
          </p:sp>
        </p:grpSp>
        <p:cxnSp>
          <p:nvCxnSpPr>
            <p:cNvPr id="9" name="直接连接符 8">
              <a:extLst>
                <a:ext uri="{FF2B5EF4-FFF2-40B4-BE49-F238E27FC236}">
                  <a16:creationId xmlns:a16="http://schemas.microsoft.com/office/drawing/2014/main" id="{F18107A9-9AF5-7252-F9DE-07A35C95501A}"/>
                </a:ext>
              </a:extLst>
            </p:cNvPr>
            <p:cNvCxnSpPr>
              <a:cxnSpLocks/>
            </p:cNvCxnSpPr>
            <p:nvPr/>
          </p:nvCxnSpPr>
          <p:spPr>
            <a:xfrm>
              <a:off x="855194" y="497032"/>
              <a:ext cx="11336806" cy="98670"/>
            </a:xfrm>
            <a:prstGeom prst="line">
              <a:avLst/>
            </a:prstGeom>
            <a:ln w="28575">
              <a:solidFill>
                <a:srgbClr val="C1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339242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DE5C0D6A-7023-E165-FA4E-CEE3DA2B4C35}"/>
              </a:ext>
            </a:extLst>
          </p:cNvPr>
          <p:cNvSpPr>
            <a:spLocks noGrp="1"/>
          </p:cNvSpPr>
          <p:nvPr>
            <p:ph idx="1"/>
          </p:nvPr>
        </p:nvSpPr>
        <p:spPr>
          <a:xfrm>
            <a:off x="2241343" y="1219199"/>
            <a:ext cx="8915400" cy="4982817"/>
          </a:xfrm>
        </p:spPr>
        <p:txBody>
          <a:bodyPr>
            <a:normAutofit/>
          </a:bodyPr>
          <a:lstStyle/>
          <a:p>
            <a:r>
              <a:rPr lang="en-US" altLang="zh-CN" dirty="0"/>
              <a:t>Future studies can employ EEG to determine whether there are changes in p300 when different behaviors arise in contexts with different aesthetic values, as well as the link between the size of these waves and behavior, providing brain-neural evidence for the matching relation. There is no dearth of beauty in life; rather, there is an absence of perceptive eyes. </a:t>
            </a:r>
          </a:p>
          <a:p>
            <a:endParaRPr lang="en-US" altLang="zh-CN" dirty="0"/>
          </a:p>
          <a:p>
            <a:endParaRPr lang="en-US" altLang="zh-CN" dirty="0"/>
          </a:p>
          <a:p>
            <a:endParaRPr lang="en-US" altLang="zh-CN" dirty="0"/>
          </a:p>
          <a:p>
            <a:r>
              <a:rPr lang="en-US" altLang="zh-CN" dirty="0"/>
              <a:t> Since both the medial orbitofrontal cortex and the insular cortex are emotion-regulating brain regions, we hypothesized that the high aesthetic context and hypersensitivity to immoral behavior may be a result of the cognitive load resulting from the emotional mismatch triggered by aesthetics and morality. </a:t>
            </a:r>
            <a:endParaRPr lang="zh-CN" altLang="en-US" dirty="0"/>
          </a:p>
        </p:txBody>
      </p:sp>
      <p:grpSp>
        <p:nvGrpSpPr>
          <p:cNvPr id="4" name="组合 3">
            <a:extLst>
              <a:ext uri="{FF2B5EF4-FFF2-40B4-BE49-F238E27FC236}">
                <a16:creationId xmlns:a16="http://schemas.microsoft.com/office/drawing/2014/main" id="{C2354D26-9C0B-60FB-4BB9-E4141C05075E}"/>
              </a:ext>
            </a:extLst>
          </p:cNvPr>
          <p:cNvGrpSpPr/>
          <p:nvPr/>
        </p:nvGrpSpPr>
        <p:grpSpPr>
          <a:xfrm>
            <a:off x="0" y="-79512"/>
            <a:ext cx="11974460" cy="812800"/>
            <a:chOff x="217540" y="1"/>
            <a:chExt cx="11974460" cy="812800"/>
          </a:xfrm>
        </p:grpSpPr>
        <p:sp>
          <p:nvSpPr>
            <p:cNvPr id="5" name="PA-矩形 7">
              <a:extLst>
                <a:ext uri="{FF2B5EF4-FFF2-40B4-BE49-F238E27FC236}">
                  <a16:creationId xmlns:a16="http://schemas.microsoft.com/office/drawing/2014/main" id="{4D49E118-B5E5-CA69-F431-395CB4D58B6B}"/>
                </a:ext>
              </a:extLst>
            </p:cNvPr>
            <p:cNvSpPr/>
            <p:nvPr>
              <p:custDataLst>
                <p:tags r:id="rId1"/>
              </p:custDataLst>
            </p:nvPr>
          </p:nvSpPr>
          <p:spPr>
            <a:xfrm>
              <a:off x="919706" y="43194"/>
              <a:ext cx="2339102" cy="461665"/>
            </a:xfrm>
            <a:prstGeom prst="rect">
              <a:avLst/>
            </a:prstGeom>
          </p:spPr>
          <p:txBody>
            <a:bodyPr wrap="none">
              <a:spAutoFit/>
            </a:bodyPr>
            <a:lstStyle/>
            <a:p>
              <a:r>
                <a:rPr lang="zh-CN" altLang="en-US" sz="2400" dirty="0">
                  <a:solidFill>
                    <a:srgbClr val="201F42"/>
                  </a:solidFill>
                  <a:latin typeface="黑体" panose="02010609060101010101" pitchFamily="49" charset="-122"/>
                  <a:ea typeface="黑体" panose="02010609060101010101" pitchFamily="49" charset="-122"/>
                </a:rPr>
                <a:t>总讨论</a:t>
              </a:r>
              <a:r>
                <a:rPr lang="en-US" altLang="zh-CN" sz="2400" dirty="0">
                  <a:solidFill>
                    <a:srgbClr val="201F42"/>
                  </a:solidFill>
                  <a:latin typeface="黑体" panose="02010609060101010101" pitchFamily="49" charset="-122"/>
                  <a:ea typeface="黑体" panose="02010609060101010101" pitchFamily="49" charset="-122"/>
                </a:rPr>
                <a:t>——</a:t>
              </a:r>
              <a:r>
                <a:rPr lang="zh-CN" altLang="en-US" sz="2400" dirty="0">
                  <a:solidFill>
                    <a:srgbClr val="201F42"/>
                  </a:solidFill>
                  <a:latin typeface="黑体" panose="02010609060101010101" pitchFamily="49" charset="-122"/>
                  <a:ea typeface="黑体" panose="02010609060101010101" pitchFamily="49" charset="-122"/>
                </a:rPr>
                <a:t>展望</a:t>
              </a:r>
            </a:p>
          </p:txBody>
        </p:sp>
        <p:sp>
          <p:nvSpPr>
            <p:cNvPr id="6" name="PA-矩形 8">
              <a:extLst>
                <a:ext uri="{FF2B5EF4-FFF2-40B4-BE49-F238E27FC236}">
                  <a16:creationId xmlns:a16="http://schemas.microsoft.com/office/drawing/2014/main" id="{64B2D4F4-B3BA-45CC-DDCD-0A5EB173F0A5}"/>
                </a:ext>
              </a:extLst>
            </p:cNvPr>
            <p:cNvSpPr/>
            <p:nvPr>
              <p:custDataLst>
                <p:tags r:id="rId2"/>
              </p:custDataLst>
            </p:nvPr>
          </p:nvSpPr>
          <p:spPr>
            <a:xfrm>
              <a:off x="948280" y="521044"/>
              <a:ext cx="4571011" cy="286297"/>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tx1">
                      <a:lumMod val="75000"/>
                      <a:lumOff val="25000"/>
                    </a:schemeClr>
                  </a:solidFill>
                  <a:latin typeface="Times New Roman" panose="02020603050405020304" pitchFamily="18" charset="0"/>
                  <a:ea typeface="思源黑体 CN Medium" panose="020B0600000000000000" pitchFamily="34" charset="-122"/>
                  <a:cs typeface="Times New Roman" panose="02020603050405020304" pitchFamily="18" charset="0"/>
                </a:rPr>
                <a:t>DISCUSSION</a:t>
              </a:r>
            </a:p>
          </p:txBody>
        </p:sp>
        <p:grpSp>
          <p:nvGrpSpPr>
            <p:cNvPr id="7" name="组合 6">
              <a:extLst>
                <a:ext uri="{FF2B5EF4-FFF2-40B4-BE49-F238E27FC236}">
                  <a16:creationId xmlns:a16="http://schemas.microsoft.com/office/drawing/2014/main" id="{7C3BD197-14F6-816E-5427-2C052F42B749}"/>
                </a:ext>
              </a:extLst>
            </p:cNvPr>
            <p:cNvGrpSpPr/>
            <p:nvPr/>
          </p:nvGrpSpPr>
          <p:grpSpPr>
            <a:xfrm>
              <a:off x="217540" y="1"/>
              <a:ext cx="730741" cy="812800"/>
              <a:chOff x="117754" y="1"/>
              <a:chExt cx="730741" cy="812800"/>
            </a:xfrm>
          </p:grpSpPr>
          <p:sp>
            <p:nvSpPr>
              <p:cNvPr id="9" name="矩形 8">
                <a:extLst>
                  <a:ext uri="{FF2B5EF4-FFF2-40B4-BE49-F238E27FC236}">
                    <a16:creationId xmlns:a16="http://schemas.microsoft.com/office/drawing/2014/main" id="{088B9777-F4CB-14E7-E29B-C06FC2026BF0}"/>
                  </a:ext>
                </a:extLst>
              </p:cNvPr>
              <p:cNvSpPr/>
              <p:nvPr/>
            </p:nvSpPr>
            <p:spPr>
              <a:xfrm>
                <a:off x="120575" y="1"/>
                <a:ext cx="699345" cy="812800"/>
              </a:xfrm>
              <a:prstGeom prst="rect">
                <a:avLst/>
              </a:prstGeom>
              <a:solidFill>
                <a:srgbClr val="C1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思源黑体 CN Medium" panose="020B0600000000000000" pitchFamily="34" charset="-122"/>
                  <a:ea typeface="思源黑体 CN Medium" panose="020B0600000000000000" pitchFamily="34" charset="-122"/>
                </a:endParaRPr>
              </a:p>
            </p:txBody>
          </p:sp>
          <p:sp>
            <p:nvSpPr>
              <p:cNvPr id="10" name="文本框 9">
                <a:extLst>
                  <a:ext uri="{FF2B5EF4-FFF2-40B4-BE49-F238E27FC236}">
                    <a16:creationId xmlns:a16="http://schemas.microsoft.com/office/drawing/2014/main" id="{B541F0E6-E966-04AB-1939-595A80B08109}"/>
                  </a:ext>
                </a:extLst>
              </p:cNvPr>
              <p:cNvSpPr txBox="1"/>
              <p:nvPr/>
            </p:nvSpPr>
            <p:spPr>
              <a:xfrm>
                <a:off x="117754" y="51021"/>
                <a:ext cx="730741" cy="705450"/>
              </a:xfrm>
              <a:prstGeom prst="rect">
                <a:avLst/>
              </a:prstGeom>
              <a:noFill/>
            </p:spPr>
            <p:txBody>
              <a:bodyPr wrap="square" rtlCol="0">
                <a:spAutoFit/>
                <a:scene3d>
                  <a:camera prst="orthographicFront"/>
                  <a:lightRig rig="threePt" dir="t"/>
                </a:scene3d>
                <a:sp3d contourW="12700"/>
              </a:bodyPr>
              <a:lstStyle>
                <a:defPPr>
                  <a:defRPr lang="en-US"/>
                </a:defPPr>
                <a:lvl1pPr>
                  <a:lnSpc>
                    <a:spcPct val="114000"/>
                  </a:lnSpc>
                  <a:defRPr sz="1000" spc="300">
                    <a:solidFill>
                      <a:srgbClr val="C0A984"/>
                    </a:solidFill>
                    <a:latin typeface="Century Gothic" panose="020B0502020202020204" pitchFamily="34" charset="0"/>
                    <a:ea typeface="+mj-ea"/>
                  </a:defRPr>
                </a:lvl1pPr>
              </a:lstStyle>
              <a:p>
                <a:pPr algn="ctr"/>
                <a:r>
                  <a:rPr lang="en-US" altLang="zh-CN" sz="2400" dirty="0">
                    <a:solidFill>
                      <a:schemeClr val="bg1"/>
                    </a:solidFill>
                    <a:latin typeface="黑体" panose="02010609060101010101" pitchFamily="49" charset="-122"/>
                    <a:ea typeface="黑体" panose="02010609060101010101" pitchFamily="49" charset="-122"/>
                  </a:rPr>
                  <a:t>08</a:t>
                </a:r>
                <a:endParaRPr lang="zh-CN" altLang="en-US" sz="2400" dirty="0">
                  <a:solidFill>
                    <a:schemeClr val="bg1"/>
                  </a:solidFill>
                  <a:latin typeface="黑体" panose="02010609060101010101" pitchFamily="49" charset="-122"/>
                  <a:ea typeface="黑体" panose="02010609060101010101" pitchFamily="49" charset="-122"/>
                </a:endParaRPr>
              </a:p>
              <a:p>
                <a:pPr algn="ctr"/>
                <a:r>
                  <a:rPr lang="en-US" altLang="zh-CN" sz="1200" dirty="0">
                    <a:solidFill>
                      <a:schemeClr val="bg1"/>
                    </a:solidFill>
                    <a:latin typeface="黑体" panose="02010609060101010101" pitchFamily="49" charset="-122"/>
                    <a:ea typeface="黑体" panose="02010609060101010101" pitchFamily="49" charset="-122"/>
                  </a:rPr>
                  <a:t>PART</a:t>
                </a:r>
              </a:p>
            </p:txBody>
          </p:sp>
        </p:grpSp>
        <p:cxnSp>
          <p:nvCxnSpPr>
            <p:cNvPr id="8" name="直接连接符 7">
              <a:extLst>
                <a:ext uri="{FF2B5EF4-FFF2-40B4-BE49-F238E27FC236}">
                  <a16:creationId xmlns:a16="http://schemas.microsoft.com/office/drawing/2014/main" id="{E402CBCF-E98D-6BD6-81BE-41F5B348C2AB}"/>
                </a:ext>
              </a:extLst>
            </p:cNvPr>
            <p:cNvCxnSpPr>
              <a:cxnSpLocks/>
            </p:cNvCxnSpPr>
            <p:nvPr/>
          </p:nvCxnSpPr>
          <p:spPr>
            <a:xfrm>
              <a:off x="855194" y="497032"/>
              <a:ext cx="11336806" cy="98670"/>
            </a:xfrm>
            <a:prstGeom prst="line">
              <a:avLst/>
            </a:prstGeom>
            <a:ln w="28575">
              <a:solidFill>
                <a:srgbClr val="C1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52849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a:extLst>
              <a:ext uri="{FF2B5EF4-FFF2-40B4-BE49-F238E27FC236}">
                <a16:creationId xmlns:a16="http://schemas.microsoft.com/office/drawing/2014/main" id="{EA0B5885-5E38-67E4-9054-0EF057E899E0}"/>
              </a:ext>
            </a:extLst>
          </p:cNvPr>
          <p:cNvCxnSpPr>
            <a:cxnSpLocks/>
          </p:cNvCxnSpPr>
          <p:nvPr/>
        </p:nvCxnSpPr>
        <p:spPr>
          <a:xfrm>
            <a:off x="1884000" y="4234376"/>
            <a:ext cx="8424000" cy="0"/>
          </a:xfrm>
          <a:prstGeom prst="line">
            <a:avLst/>
          </a:prstGeom>
          <a:ln w="15875">
            <a:solidFill>
              <a:srgbClr val="3F3B3A"/>
            </a:solidFill>
          </a:ln>
        </p:spPr>
        <p:style>
          <a:lnRef idx="1">
            <a:schemeClr val="accent1"/>
          </a:lnRef>
          <a:fillRef idx="0">
            <a:schemeClr val="accent1"/>
          </a:fillRef>
          <a:effectRef idx="0">
            <a:schemeClr val="accent1"/>
          </a:effectRef>
          <a:fontRef idx="minor">
            <a:schemeClr val="tx1"/>
          </a:fontRef>
        </p:style>
      </p:cxnSp>
      <p:cxnSp>
        <p:nvCxnSpPr>
          <p:cNvPr id="5" name="直接连接符 4">
            <a:extLst>
              <a:ext uri="{FF2B5EF4-FFF2-40B4-BE49-F238E27FC236}">
                <a16:creationId xmlns:a16="http://schemas.microsoft.com/office/drawing/2014/main" id="{AE9D5FD5-EB05-4A48-48A4-94B7C1C5E148}"/>
              </a:ext>
            </a:extLst>
          </p:cNvPr>
          <p:cNvCxnSpPr>
            <a:cxnSpLocks/>
          </p:cNvCxnSpPr>
          <p:nvPr/>
        </p:nvCxnSpPr>
        <p:spPr>
          <a:xfrm>
            <a:off x="1884000" y="2623943"/>
            <a:ext cx="8424000" cy="0"/>
          </a:xfrm>
          <a:prstGeom prst="line">
            <a:avLst/>
          </a:prstGeom>
          <a:ln w="15875">
            <a:solidFill>
              <a:srgbClr val="3F3B3A"/>
            </a:solidFill>
          </a:ln>
        </p:spPr>
        <p:style>
          <a:lnRef idx="1">
            <a:schemeClr val="accent1"/>
          </a:lnRef>
          <a:fillRef idx="0">
            <a:schemeClr val="accent1"/>
          </a:fillRef>
          <a:effectRef idx="0">
            <a:schemeClr val="accent1"/>
          </a:effectRef>
          <a:fontRef idx="minor">
            <a:schemeClr val="tx1"/>
          </a:fontRef>
        </p:style>
      </p:cxnSp>
      <p:sp>
        <p:nvSpPr>
          <p:cNvPr id="6" name="文本框 5">
            <a:extLst>
              <a:ext uri="{FF2B5EF4-FFF2-40B4-BE49-F238E27FC236}">
                <a16:creationId xmlns:a16="http://schemas.microsoft.com/office/drawing/2014/main" id="{6B7A8119-305F-1971-465E-17C108108A91}"/>
              </a:ext>
            </a:extLst>
          </p:cNvPr>
          <p:cNvSpPr txBox="1"/>
          <p:nvPr/>
        </p:nvSpPr>
        <p:spPr>
          <a:xfrm>
            <a:off x="3051673" y="2736662"/>
            <a:ext cx="6088653" cy="1384995"/>
          </a:xfrm>
          <a:prstGeom prst="rect">
            <a:avLst/>
          </a:prstGeom>
          <a:noFill/>
        </p:spPr>
        <p:txBody>
          <a:bodyPr wrap="square" rtlCol="0">
            <a:spAutoFit/>
          </a:bodyPr>
          <a:lstStyle/>
          <a:p>
            <a:pPr algn="ctr"/>
            <a:r>
              <a:rPr lang="zh-CN" altLang="en-US" sz="6600" dirty="0">
                <a:latin typeface="Times New Roman" panose="02020603050405020304" pitchFamily="18" charset="0"/>
                <a:ea typeface="黑体" panose="02010609060101010101" pitchFamily="49" charset="-122"/>
              </a:rPr>
              <a:t>理论背景</a:t>
            </a:r>
          </a:p>
          <a:p>
            <a:pPr algn="ctr"/>
            <a:r>
              <a:rPr lang="en-US" altLang="zh-CN" dirty="0">
                <a:latin typeface="Times New Roman" panose="02020603050405020304" pitchFamily="18" charset="0"/>
                <a:ea typeface="黑体" panose="02010609060101010101" pitchFamily="49" charset="-122"/>
              </a:rPr>
              <a:t>THEORY </a:t>
            </a:r>
          </a:p>
        </p:txBody>
      </p:sp>
      <p:sp>
        <p:nvSpPr>
          <p:cNvPr id="7" name="Freeform 22">
            <a:extLst>
              <a:ext uri="{FF2B5EF4-FFF2-40B4-BE49-F238E27FC236}">
                <a16:creationId xmlns:a16="http://schemas.microsoft.com/office/drawing/2014/main" id="{C74008AD-DDE1-F367-BC1B-45F0DDA89A0C}"/>
              </a:ext>
            </a:extLst>
          </p:cNvPr>
          <p:cNvSpPr/>
          <p:nvPr/>
        </p:nvSpPr>
        <p:spPr>
          <a:xfrm>
            <a:off x="5438235" y="1463471"/>
            <a:ext cx="1315530" cy="986650"/>
          </a:xfrm>
          <a:custGeom>
            <a:avLst/>
            <a:gdLst/>
            <a:ahLst/>
            <a:cxnLst>
              <a:cxn ang="0">
                <a:pos x="wd2" y="hd2"/>
              </a:cxn>
              <a:cxn ang="5400000">
                <a:pos x="wd2" y="hd2"/>
              </a:cxn>
              <a:cxn ang="10800000">
                <a:pos x="wd2" y="hd2"/>
              </a:cxn>
              <a:cxn ang="16200000">
                <a:pos x="wd2" y="hd2"/>
              </a:cxn>
            </a:cxnLst>
            <a:rect l="0" t="0" r="r" b="b"/>
            <a:pathLst>
              <a:path w="21600" h="21600" extrusionOk="0">
                <a:moveTo>
                  <a:pt x="16994" y="424"/>
                </a:moveTo>
                <a:cubicBezTo>
                  <a:pt x="17312" y="1482"/>
                  <a:pt x="17312" y="2753"/>
                  <a:pt x="16994" y="3812"/>
                </a:cubicBezTo>
                <a:cubicBezTo>
                  <a:pt x="16994" y="4024"/>
                  <a:pt x="16835" y="4235"/>
                  <a:pt x="16676" y="4235"/>
                </a:cubicBezTo>
                <a:cubicBezTo>
                  <a:pt x="18265" y="4235"/>
                  <a:pt x="18265" y="4235"/>
                  <a:pt x="18265" y="4235"/>
                </a:cubicBezTo>
                <a:cubicBezTo>
                  <a:pt x="18582" y="4235"/>
                  <a:pt x="18900" y="3812"/>
                  <a:pt x="18900" y="3388"/>
                </a:cubicBezTo>
                <a:cubicBezTo>
                  <a:pt x="18900" y="847"/>
                  <a:pt x="18900" y="847"/>
                  <a:pt x="18900" y="847"/>
                </a:cubicBezTo>
                <a:cubicBezTo>
                  <a:pt x="18900" y="212"/>
                  <a:pt x="18582" y="0"/>
                  <a:pt x="18265" y="0"/>
                </a:cubicBezTo>
                <a:cubicBezTo>
                  <a:pt x="16676" y="0"/>
                  <a:pt x="16676" y="0"/>
                  <a:pt x="16676" y="0"/>
                </a:cubicBezTo>
                <a:cubicBezTo>
                  <a:pt x="16835" y="0"/>
                  <a:pt x="16994" y="212"/>
                  <a:pt x="16994" y="424"/>
                </a:cubicBezTo>
                <a:close/>
                <a:moveTo>
                  <a:pt x="5400" y="12918"/>
                </a:moveTo>
                <a:cubicBezTo>
                  <a:pt x="5082" y="15882"/>
                  <a:pt x="5082" y="18847"/>
                  <a:pt x="5400" y="21600"/>
                </a:cubicBezTo>
                <a:cubicBezTo>
                  <a:pt x="18582" y="21600"/>
                  <a:pt x="18582" y="21600"/>
                  <a:pt x="18582" y="21600"/>
                </a:cubicBezTo>
                <a:cubicBezTo>
                  <a:pt x="19218" y="19694"/>
                  <a:pt x="19218" y="14824"/>
                  <a:pt x="18582" y="12918"/>
                </a:cubicBezTo>
                <a:lnTo>
                  <a:pt x="5400" y="12918"/>
                </a:lnTo>
                <a:close/>
                <a:moveTo>
                  <a:pt x="635" y="12918"/>
                </a:moveTo>
                <a:cubicBezTo>
                  <a:pt x="318" y="12918"/>
                  <a:pt x="0" y="13341"/>
                  <a:pt x="0" y="13765"/>
                </a:cubicBezTo>
                <a:cubicBezTo>
                  <a:pt x="0" y="20753"/>
                  <a:pt x="0" y="20753"/>
                  <a:pt x="0" y="20753"/>
                </a:cubicBezTo>
                <a:cubicBezTo>
                  <a:pt x="0" y="21388"/>
                  <a:pt x="318" y="21600"/>
                  <a:pt x="635" y="21600"/>
                </a:cubicBezTo>
                <a:cubicBezTo>
                  <a:pt x="1588" y="21600"/>
                  <a:pt x="1588" y="21600"/>
                  <a:pt x="1588" y="21600"/>
                </a:cubicBezTo>
                <a:cubicBezTo>
                  <a:pt x="1271" y="20753"/>
                  <a:pt x="1271" y="13976"/>
                  <a:pt x="1588" y="12918"/>
                </a:cubicBezTo>
                <a:lnTo>
                  <a:pt x="635" y="12918"/>
                </a:lnTo>
                <a:close/>
                <a:moveTo>
                  <a:pt x="20806" y="12918"/>
                </a:moveTo>
                <a:cubicBezTo>
                  <a:pt x="19218" y="12918"/>
                  <a:pt x="19218" y="12918"/>
                  <a:pt x="19218" y="12918"/>
                </a:cubicBezTo>
                <a:cubicBezTo>
                  <a:pt x="19853" y="14824"/>
                  <a:pt x="19694" y="20118"/>
                  <a:pt x="19218" y="21600"/>
                </a:cubicBezTo>
                <a:cubicBezTo>
                  <a:pt x="20806" y="21600"/>
                  <a:pt x="20806" y="21600"/>
                  <a:pt x="20806" y="21600"/>
                </a:cubicBezTo>
                <a:cubicBezTo>
                  <a:pt x="21282" y="21600"/>
                  <a:pt x="21600" y="21388"/>
                  <a:pt x="21600" y="20753"/>
                </a:cubicBezTo>
                <a:cubicBezTo>
                  <a:pt x="21600" y="13765"/>
                  <a:pt x="21600" y="13765"/>
                  <a:pt x="21600" y="13765"/>
                </a:cubicBezTo>
                <a:cubicBezTo>
                  <a:pt x="21600" y="13341"/>
                  <a:pt x="21282" y="12918"/>
                  <a:pt x="20806" y="12918"/>
                </a:cubicBezTo>
                <a:close/>
                <a:moveTo>
                  <a:pt x="3494" y="12918"/>
                </a:moveTo>
                <a:cubicBezTo>
                  <a:pt x="3018" y="14612"/>
                  <a:pt x="3018" y="20118"/>
                  <a:pt x="3494" y="21600"/>
                </a:cubicBezTo>
                <a:cubicBezTo>
                  <a:pt x="4765" y="21600"/>
                  <a:pt x="4765" y="21600"/>
                  <a:pt x="4765" y="21600"/>
                </a:cubicBezTo>
                <a:cubicBezTo>
                  <a:pt x="4447" y="18847"/>
                  <a:pt x="4447" y="15882"/>
                  <a:pt x="4765" y="12918"/>
                </a:cubicBezTo>
                <a:lnTo>
                  <a:pt x="3494" y="12918"/>
                </a:lnTo>
                <a:close/>
                <a:moveTo>
                  <a:pt x="20171" y="10376"/>
                </a:moveTo>
                <a:cubicBezTo>
                  <a:pt x="20171" y="6988"/>
                  <a:pt x="20171" y="6988"/>
                  <a:pt x="20171" y="6988"/>
                </a:cubicBezTo>
                <a:cubicBezTo>
                  <a:pt x="20171" y="6353"/>
                  <a:pt x="19853" y="5929"/>
                  <a:pt x="19535" y="5929"/>
                </a:cubicBezTo>
                <a:cubicBezTo>
                  <a:pt x="1906" y="5929"/>
                  <a:pt x="1906" y="5929"/>
                  <a:pt x="1906" y="5929"/>
                </a:cubicBezTo>
                <a:cubicBezTo>
                  <a:pt x="1588" y="5929"/>
                  <a:pt x="1271" y="6353"/>
                  <a:pt x="1271" y="6988"/>
                </a:cubicBezTo>
                <a:cubicBezTo>
                  <a:pt x="1271" y="10376"/>
                  <a:pt x="1271" y="10376"/>
                  <a:pt x="1271" y="10376"/>
                </a:cubicBezTo>
                <a:cubicBezTo>
                  <a:pt x="1271" y="10800"/>
                  <a:pt x="1588" y="11224"/>
                  <a:pt x="1906" y="11224"/>
                </a:cubicBezTo>
                <a:cubicBezTo>
                  <a:pt x="19535" y="11224"/>
                  <a:pt x="19535" y="11224"/>
                  <a:pt x="19535" y="11224"/>
                </a:cubicBezTo>
                <a:cubicBezTo>
                  <a:pt x="19853" y="11224"/>
                  <a:pt x="20171" y="10800"/>
                  <a:pt x="20171" y="10376"/>
                </a:cubicBezTo>
                <a:close/>
                <a:moveTo>
                  <a:pt x="4924" y="6988"/>
                </a:moveTo>
                <a:cubicBezTo>
                  <a:pt x="5082" y="6988"/>
                  <a:pt x="5241" y="6988"/>
                  <a:pt x="5241" y="7412"/>
                </a:cubicBezTo>
                <a:cubicBezTo>
                  <a:pt x="5241" y="7624"/>
                  <a:pt x="5082" y="7835"/>
                  <a:pt x="4924" y="7835"/>
                </a:cubicBezTo>
                <a:cubicBezTo>
                  <a:pt x="4606" y="7835"/>
                  <a:pt x="4606" y="7624"/>
                  <a:pt x="4606" y="7412"/>
                </a:cubicBezTo>
                <a:cubicBezTo>
                  <a:pt x="4606" y="6988"/>
                  <a:pt x="4606" y="6988"/>
                  <a:pt x="4924" y="6988"/>
                </a:cubicBezTo>
                <a:close/>
                <a:moveTo>
                  <a:pt x="3812" y="9953"/>
                </a:moveTo>
                <a:cubicBezTo>
                  <a:pt x="3812" y="10165"/>
                  <a:pt x="3812" y="10376"/>
                  <a:pt x="3494" y="10376"/>
                </a:cubicBezTo>
                <a:cubicBezTo>
                  <a:pt x="3335" y="10376"/>
                  <a:pt x="3176" y="10165"/>
                  <a:pt x="3176" y="9953"/>
                </a:cubicBezTo>
                <a:cubicBezTo>
                  <a:pt x="3176" y="7412"/>
                  <a:pt x="3176" y="7412"/>
                  <a:pt x="3176" y="7412"/>
                </a:cubicBezTo>
                <a:cubicBezTo>
                  <a:pt x="3176" y="6988"/>
                  <a:pt x="3335" y="6988"/>
                  <a:pt x="3494" y="6988"/>
                </a:cubicBezTo>
                <a:cubicBezTo>
                  <a:pt x="3812" y="6988"/>
                  <a:pt x="3812" y="6988"/>
                  <a:pt x="3812" y="7412"/>
                </a:cubicBezTo>
                <a:lnTo>
                  <a:pt x="3812" y="9953"/>
                </a:lnTo>
                <a:close/>
                <a:moveTo>
                  <a:pt x="4924" y="9529"/>
                </a:moveTo>
                <a:cubicBezTo>
                  <a:pt x="4606" y="9529"/>
                  <a:pt x="4606" y="9318"/>
                  <a:pt x="4606" y="9106"/>
                </a:cubicBezTo>
                <a:cubicBezTo>
                  <a:pt x="4606" y="8894"/>
                  <a:pt x="4606" y="8682"/>
                  <a:pt x="4924" y="8682"/>
                </a:cubicBezTo>
                <a:cubicBezTo>
                  <a:pt x="5082" y="8682"/>
                  <a:pt x="5241" y="8894"/>
                  <a:pt x="5241" y="9106"/>
                </a:cubicBezTo>
                <a:cubicBezTo>
                  <a:pt x="5241" y="9318"/>
                  <a:pt x="5082" y="9529"/>
                  <a:pt x="4924" y="9529"/>
                </a:cubicBezTo>
                <a:close/>
                <a:moveTo>
                  <a:pt x="5559" y="10376"/>
                </a:moveTo>
                <a:cubicBezTo>
                  <a:pt x="5400" y="10376"/>
                  <a:pt x="5241" y="10165"/>
                  <a:pt x="5241" y="9953"/>
                </a:cubicBezTo>
                <a:cubicBezTo>
                  <a:pt x="5241" y="9741"/>
                  <a:pt x="5400" y="9529"/>
                  <a:pt x="5559" y="9529"/>
                </a:cubicBezTo>
                <a:cubicBezTo>
                  <a:pt x="5718" y="9529"/>
                  <a:pt x="5876" y="9741"/>
                  <a:pt x="5876" y="9953"/>
                </a:cubicBezTo>
                <a:cubicBezTo>
                  <a:pt x="5876" y="10165"/>
                  <a:pt x="5718" y="10376"/>
                  <a:pt x="5559" y="10376"/>
                </a:cubicBezTo>
                <a:close/>
                <a:moveTo>
                  <a:pt x="5559" y="8682"/>
                </a:moveTo>
                <a:cubicBezTo>
                  <a:pt x="5400" y="8682"/>
                  <a:pt x="5241" y="8471"/>
                  <a:pt x="5241" y="8259"/>
                </a:cubicBezTo>
                <a:cubicBezTo>
                  <a:pt x="5241" y="8047"/>
                  <a:pt x="5400" y="7835"/>
                  <a:pt x="5559" y="7835"/>
                </a:cubicBezTo>
                <a:cubicBezTo>
                  <a:pt x="5718" y="7835"/>
                  <a:pt x="5876" y="8047"/>
                  <a:pt x="5876" y="8259"/>
                </a:cubicBezTo>
                <a:cubicBezTo>
                  <a:pt x="5876" y="8471"/>
                  <a:pt x="5718" y="8682"/>
                  <a:pt x="5559" y="8682"/>
                </a:cubicBezTo>
                <a:close/>
                <a:moveTo>
                  <a:pt x="18900" y="9529"/>
                </a:moveTo>
                <a:cubicBezTo>
                  <a:pt x="18900" y="9953"/>
                  <a:pt x="18582" y="10376"/>
                  <a:pt x="18265" y="10376"/>
                </a:cubicBezTo>
                <a:cubicBezTo>
                  <a:pt x="17947" y="10376"/>
                  <a:pt x="17629" y="9953"/>
                  <a:pt x="17629" y="9529"/>
                </a:cubicBezTo>
                <a:cubicBezTo>
                  <a:pt x="17629" y="7835"/>
                  <a:pt x="17629" y="7835"/>
                  <a:pt x="17629" y="7835"/>
                </a:cubicBezTo>
                <a:cubicBezTo>
                  <a:pt x="17629" y="7200"/>
                  <a:pt x="17947" y="6988"/>
                  <a:pt x="18265" y="6988"/>
                </a:cubicBezTo>
                <a:cubicBezTo>
                  <a:pt x="18582" y="6988"/>
                  <a:pt x="18900" y="7200"/>
                  <a:pt x="18900" y="7835"/>
                </a:cubicBezTo>
                <a:lnTo>
                  <a:pt x="18900" y="9529"/>
                </a:lnTo>
                <a:close/>
                <a:moveTo>
                  <a:pt x="3176" y="4235"/>
                </a:moveTo>
                <a:cubicBezTo>
                  <a:pt x="16676" y="4235"/>
                  <a:pt x="16676" y="4235"/>
                  <a:pt x="16676" y="4235"/>
                </a:cubicBezTo>
                <a:cubicBezTo>
                  <a:pt x="16518" y="4235"/>
                  <a:pt x="16359" y="4024"/>
                  <a:pt x="16359" y="3812"/>
                </a:cubicBezTo>
                <a:cubicBezTo>
                  <a:pt x="16676" y="2753"/>
                  <a:pt x="16676" y="1482"/>
                  <a:pt x="16359" y="424"/>
                </a:cubicBezTo>
                <a:cubicBezTo>
                  <a:pt x="16359" y="212"/>
                  <a:pt x="16518" y="0"/>
                  <a:pt x="16676" y="0"/>
                </a:cubicBezTo>
                <a:cubicBezTo>
                  <a:pt x="3176" y="0"/>
                  <a:pt x="3176" y="0"/>
                  <a:pt x="3176" y="0"/>
                </a:cubicBezTo>
                <a:cubicBezTo>
                  <a:pt x="2859" y="0"/>
                  <a:pt x="2541" y="212"/>
                  <a:pt x="2541" y="847"/>
                </a:cubicBezTo>
                <a:cubicBezTo>
                  <a:pt x="2541" y="3388"/>
                  <a:pt x="2541" y="3388"/>
                  <a:pt x="2541" y="3388"/>
                </a:cubicBezTo>
                <a:cubicBezTo>
                  <a:pt x="2541" y="3812"/>
                  <a:pt x="2859" y="4235"/>
                  <a:pt x="3176" y="4235"/>
                </a:cubicBezTo>
                <a:close/>
                <a:moveTo>
                  <a:pt x="13024" y="847"/>
                </a:moveTo>
                <a:cubicBezTo>
                  <a:pt x="15724" y="847"/>
                  <a:pt x="15724" y="847"/>
                  <a:pt x="15724" y="847"/>
                </a:cubicBezTo>
                <a:cubicBezTo>
                  <a:pt x="15724" y="3388"/>
                  <a:pt x="15724" y="3388"/>
                  <a:pt x="15724" y="3388"/>
                </a:cubicBezTo>
                <a:cubicBezTo>
                  <a:pt x="13024" y="3388"/>
                  <a:pt x="13024" y="3388"/>
                  <a:pt x="13024" y="3388"/>
                </a:cubicBezTo>
                <a:lnTo>
                  <a:pt x="13024" y="847"/>
                </a:lnTo>
                <a:close/>
              </a:path>
            </a:pathLst>
          </a:custGeom>
          <a:solidFill>
            <a:srgbClr val="3F3B3A"/>
          </a:solidFill>
          <a:ln w="12700" cap="flat">
            <a:noFill/>
            <a:miter lim="400000"/>
          </a:ln>
          <a:effectLst/>
        </p:spPr>
        <p:txBody>
          <a:bodyPr wrap="square" lIns="91439" tIns="91439" rIns="91439" bIns="91439" numCol="1" anchor="t">
            <a:noAutofit/>
          </a:bodyPr>
          <a:lstStyle/>
          <a:p>
            <a:endParaRPr>
              <a:latin typeface="思源黑体 CN Medium" panose="020B0600000000000000" pitchFamily="34" charset="-122"/>
              <a:ea typeface="思源黑体 CN Medium" panose="020B0600000000000000" pitchFamily="34" charset="-122"/>
            </a:endParaRPr>
          </a:p>
        </p:txBody>
      </p:sp>
    </p:spTree>
    <p:extLst>
      <p:ext uri="{BB962C8B-B14F-4D97-AF65-F5344CB8AC3E}">
        <p14:creationId xmlns:p14="http://schemas.microsoft.com/office/powerpoint/2010/main" val="74415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E490E84E-2570-1079-4C81-B3B791185423}"/>
              </a:ext>
            </a:extLst>
          </p:cNvPr>
          <p:cNvSpPr>
            <a:spLocks noGrp="1"/>
          </p:cNvSpPr>
          <p:nvPr>
            <p:ph idx="1"/>
          </p:nvPr>
        </p:nvSpPr>
        <p:spPr>
          <a:xfrm>
            <a:off x="1478141" y="633666"/>
            <a:ext cx="10824220" cy="6006769"/>
          </a:xfrm>
        </p:spPr>
        <p:txBody>
          <a:bodyPr>
            <a:normAutofit/>
          </a:bodyPr>
          <a:lstStyle/>
          <a:p>
            <a:pPr marL="0" indent="0">
              <a:buNone/>
            </a:pPr>
            <a:r>
              <a:rPr lang="en-US" altLang="zh-CN" sz="2800" i="1" dirty="0">
                <a:latin typeface="宋体" panose="02010600030101010101" pitchFamily="2" charset="-122"/>
                <a:ea typeface="宋体" panose="02010600030101010101" pitchFamily="2" charset="-122"/>
              </a:rPr>
              <a:t> </a:t>
            </a:r>
            <a:r>
              <a:rPr lang="en-US" altLang="zh-CN" sz="2800" b="1" i="1" u="sng" dirty="0">
                <a:latin typeface="+mj-lt"/>
                <a:ea typeface="宋体" panose="02010600030101010101" pitchFamily="2" charset="-122"/>
              </a:rPr>
              <a:t>Moral sensitivity  </a:t>
            </a:r>
            <a:r>
              <a:rPr lang="zh-CN" altLang="en-US" sz="2800" i="0" dirty="0">
                <a:solidFill>
                  <a:srgbClr val="000000"/>
                </a:solidFill>
                <a:effectLst/>
                <a:latin typeface="+mj-lt"/>
                <a:ea typeface="宋体" panose="02010600030101010101" pitchFamily="2" charset="-122"/>
              </a:rPr>
              <a:t>道德敏感性是个体感知情境的道德本质和意识到事件后果的能力。</a:t>
            </a:r>
            <a:r>
              <a:rPr lang="en-US" altLang="zh-CN" sz="2800" dirty="0">
                <a:latin typeface="+mj-lt"/>
                <a:ea typeface="宋体" panose="02010600030101010101" pitchFamily="2" charset="-122"/>
              </a:rPr>
              <a:t>(Rest, 1984).</a:t>
            </a:r>
          </a:p>
          <a:p>
            <a:pPr marL="0" indent="0">
              <a:buNone/>
            </a:pPr>
            <a:endParaRPr lang="en-US" altLang="zh-CN" sz="2800" dirty="0">
              <a:latin typeface="+mj-lt"/>
              <a:ea typeface="宋体" panose="02010600030101010101" pitchFamily="2" charset="-122"/>
            </a:endParaRPr>
          </a:p>
          <a:p>
            <a:r>
              <a:rPr lang="en-US" altLang="zh-CN" sz="2400" b="1" dirty="0">
                <a:latin typeface="+mj-lt"/>
                <a:ea typeface="宋体" panose="02010600030101010101" pitchFamily="2" charset="-122"/>
              </a:rPr>
              <a:t>Scenes generally consist of a context and foreground objects, and individuals gradually accumulate knowledge of scenes in their lives (</a:t>
            </a:r>
            <a:r>
              <a:rPr lang="zh-CN" altLang="en-US" sz="2400" b="1" dirty="0">
                <a:latin typeface="+mj-lt"/>
                <a:ea typeface="宋体" panose="02010600030101010101" pitchFamily="2" charset="-122"/>
              </a:rPr>
              <a:t>场景图式</a:t>
            </a:r>
            <a:r>
              <a:rPr lang="en-US" altLang="zh-CN" sz="2400" b="1" dirty="0">
                <a:latin typeface="+mj-lt"/>
                <a:ea typeface="宋体" panose="02010600030101010101" pitchFamily="2" charset="-122"/>
              </a:rPr>
              <a:t>).Object recognition is influenced by contextual information .</a:t>
            </a:r>
            <a:r>
              <a:rPr lang="en-US" altLang="zh-CN" sz="2400" dirty="0">
                <a:latin typeface="+mj-lt"/>
                <a:ea typeface="宋体" panose="02010600030101010101" pitchFamily="2" charset="-122"/>
              </a:rPr>
              <a:t>(</a:t>
            </a:r>
            <a:r>
              <a:rPr lang="en-US" altLang="zh-CN" sz="2400" dirty="0" err="1">
                <a:latin typeface="+mj-lt"/>
                <a:ea typeface="宋体" panose="02010600030101010101" pitchFamily="2" charset="-122"/>
              </a:rPr>
              <a:t>Bublatzky</a:t>
            </a:r>
            <a:r>
              <a:rPr lang="en-US" altLang="zh-CN" sz="2400" dirty="0">
                <a:latin typeface="+mj-lt"/>
                <a:ea typeface="宋体" panose="02010600030101010101" pitchFamily="2" charset="-122"/>
              </a:rPr>
              <a:t> et al., 2020; Droll &amp; Eckstein, 2008; Eckstein et al., 2006; Oliva &amp; Torralba, 2007; Romero-</a:t>
            </a:r>
            <a:r>
              <a:rPr lang="en-US" altLang="zh-CN" sz="2400" dirty="0" err="1">
                <a:latin typeface="+mj-lt"/>
                <a:ea typeface="宋体" panose="02010600030101010101" pitchFamily="2" charset="-122"/>
              </a:rPr>
              <a:t>Ferreiro</a:t>
            </a:r>
            <a:r>
              <a:rPr lang="en-US" altLang="zh-CN" sz="2400" dirty="0">
                <a:latin typeface="+mj-lt"/>
                <a:ea typeface="宋体" panose="02010600030101010101" pitchFamily="2" charset="-122"/>
              </a:rPr>
              <a:t> et al., 2018). </a:t>
            </a:r>
            <a:r>
              <a:rPr lang="en-US" altLang="zh-CN" sz="2400" b="1" dirty="0">
                <a:latin typeface="+mj-lt"/>
                <a:ea typeface="宋体" panose="02010600030101010101" pitchFamily="2" charset="-122"/>
              </a:rPr>
              <a:t>The finding also is found in moral sensibility.</a:t>
            </a:r>
          </a:p>
          <a:p>
            <a:pPr marL="0" indent="0">
              <a:buNone/>
            </a:pPr>
            <a:endParaRPr lang="en-US" altLang="zh-CN" sz="2400" dirty="0">
              <a:latin typeface="+mj-lt"/>
              <a:ea typeface="宋体" panose="02010600030101010101" pitchFamily="2" charset="-122"/>
            </a:endParaRPr>
          </a:p>
          <a:p>
            <a:r>
              <a:rPr lang="en-US" altLang="zh-CN" sz="2400" dirty="0">
                <a:latin typeface="+mj-lt"/>
                <a:ea typeface="宋体" panose="02010600030101010101" pitchFamily="2" charset="-122"/>
              </a:rPr>
              <a:t>Zheng and Cen (2007) </a:t>
            </a:r>
            <a:r>
              <a:rPr lang="en-US" altLang="zh-CN" sz="2400" b="1" dirty="0">
                <a:latin typeface="+mj-lt"/>
                <a:ea typeface="宋体" panose="02010600030101010101" pitchFamily="2" charset="-122"/>
              </a:rPr>
              <a:t>discovered that an individual’s moral sensitivity is influenced by the clarity of contextual information and that it decreases when faced with increasing moral ambiguity</a:t>
            </a:r>
            <a:r>
              <a:rPr lang="zh-CN" altLang="en-US" sz="2400" b="1" dirty="0">
                <a:latin typeface="+mj-lt"/>
                <a:ea typeface="宋体" panose="02010600030101010101" pitchFamily="2" charset="-122"/>
              </a:rPr>
              <a:t>（模糊性）</a:t>
            </a:r>
            <a:r>
              <a:rPr lang="en-US" altLang="zh-CN" sz="2400" b="1" dirty="0">
                <a:latin typeface="+mj-lt"/>
                <a:ea typeface="宋体" panose="02010600030101010101" pitchFamily="2" charset="-122"/>
              </a:rPr>
              <a:t>. </a:t>
            </a:r>
            <a:endParaRPr lang="zh-CN" altLang="en-US" sz="2400" b="1" dirty="0">
              <a:latin typeface="+mj-lt"/>
              <a:ea typeface="宋体" panose="02010600030101010101" pitchFamily="2" charset="-122"/>
            </a:endParaRPr>
          </a:p>
        </p:txBody>
      </p:sp>
      <p:grpSp>
        <p:nvGrpSpPr>
          <p:cNvPr id="4" name="组合 3">
            <a:extLst>
              <a:ext uri="{FF2B5EF4-FFF2-40B4-BE49-F238E27FC236}">
                <a16:creationId xmlns:a16="http://schemas.microsoft.com/office/drawing/2014/main" id="{94A8F7D5-5C1E-913B-0626-ADB432FC9268}"/>
              </a:ext>
            </a:extLst>
          </p:cNvPr>
          <p:cNvGrpSpPr/>
          <p:nvPr/>
        </p:nvGrpSpPr>
        <p:grpSpPr>
          <a:xfrm>
            <a:off x="0" y="-99391"/>
            <a:ext cx="11974460" cy="812800"/>
            <a:chOff x="217540" y="1"/>
            <a:chExt cx="11974460" cy="812800"/>
          </a:xfrm>
        </p:grpSpPr>
        <p:sp>
          <p:nvSpPr>
            <p:cNvPr id="5" name="PA-矩形 7">
              <a:extLst>
                <a:ext uri="{FF2B5EF4-FFF2-40B4-BE49-F238E27FC236}">
                  <a16:creationId xmlns:a16="http://schemas.microsoft.com/office/drawing/2014/main" id="{1D4B1E73-5159-25B2-0DBF-ADEE19EB42A3}"/>
                </a:ext>
              </a:extLst>
            </p:cNvPr>
            <p:cNvSpPr/>
            <p:nvPr>
              <p:custDataLst>
                <p:tags r:id="rId1"/>
              </p:custDataLst>
            </p:nvPr>
          </p:nvSpPr>
          <p:spPr>
            <a:xfrm>
              <a:off x="919706" y="43194"/>
              <a:ext cx="2646878" cy="461665"/>
            </a:xfrm>
            <a:prstGeom prst="rect">
              <a:avLst/>
            </a:prstGeom>
          </p:spPr>
          <p:txBody>
            <a:bodyPr wrap="none">
              <a:spAutoFit/>
            </a:bodyPr>
            <a:lstStyle/>
            <a:p>
              <a:r>
                <a:rPr lang="zh-CN" altLang="en-US" sz="2400" dirty="0">
                  <a:solidFill>
                    <a:srgbClr val="201F42"/>
                  </a:solidFill>
                  <a:latin typeface="黑体" panose="02010609060101010101" pitchFamily="49" charset="-122"/>
                  <a:ea typeface="黑体" panose="02010609060101010101" pitchFamily="49" charset="-122"/>
                </a:rPr>
                <a:t>引言</a:t>
              </a:r>
              <a:r>
                <a:rPr lang="en-US" altLang="zh-CN" sz="2400" dirty="0">
                  <a:solidFill>
                    <a:srgbClr val="201F42"/>
                  </a:solidFill>
                  <a:latin typeface="黑体" panose="02010609060101010101" pitchFamily="49" charset="-122"/>
                  <a:ea typeface="黑体" panose="02010609060101010101" pitchFamily="49" charset="-122"/>
                </a:rPr>
                <a:t>——</a:t>
              </a:r>
              <a:r>
                <a:rPr lang="zh-CN" altLang="en-US" sz="2400" dirty="0">
                  <a:solidFill>
                    <a:srgbClr val="201F42"/>
                  </a:solidFill>
                  <a:latin typeface="黑体" panose="02010609060101010101" pitchFamily="49" charset="-122"/>
                  <a:ea typeface="黑体" panose="02010609060101010101" pitchFamily="49" charset="-122"/>
                </a:rPr>
                <a:t>理论背景</a:t>
              </a:r>
            </a:p>
          </p:txBody>
        </p:sp>
        <p:sp>
          <p:nvSpPr>
            <p:cNvPr id="6" name="PA-矩形 8">
              <a:extLst>
                <a:ext uri="{FF2B5EF4-FFF2-40B4-BE49-F238E27FC236}">
                  <a16:creationId xmlns:a16="http://schemas.microsoft.com/office/drawing/2014/main" id="{DD734666-BEC6-61BE-F285-A41C6FA14B0D}"/>
                </a:ext>
              </a:extLst>
            </p:cNvPr>
            <p:cNvSpPr/>
            <p:nvPr>
              <p:custDataLst>
                <p:tags r:id="rId2"/>
              </p:custDataLst>
            </p:nvPr>
          </p:nvSpPr>
          <p:spPr>
            <a:xfrm>
              <a:off x="948280" y="521044"/>
              <a:ext cx="4571011" cy="286297"/>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tx1">
                      <a:lumMod val="75000"/>
                      <a:lumOff val="25000"/>
                    </a:schemeClr>
                  </a:solidFill>
                  <a:latin typeface="Times New Roman" panose="02020603050405020304" pitchFamily="18" charset="0"/>
                  <a:ea typeface="思源黑体 CN Medium" panose="020B0600000000000000" pitchFamily="34" charset="-122"/>
                  <a:cs typeface="Times New Roman" panose="02020603050405020304" pitchFamily="18" charset="0"/>
                </a:rPr>
                <a:t>INTRODUCTION</a:t>
              </a:r>
            </a:p>
          </p:txBody>
        </p:sp>
        <p:grpSp>
          <p:nvGrpSpPr>
            <p:cNvPr id="7" name="组合 6">
              <a:extLst>
                <a:ext uri="{FF2B5EF4-FFF2-40B4-BE49-F238E27FC236}">
                  <a16:creationId xmlns:a16="http://schemas.microsoft.com/office/drawing/2014/main" id="{5BF386FA-F003-5F66-12D7-C9DA615B9848}"/>
                </a:ext>
              </a:extLst>
            </p:cNvPr>
            <p:cNvGrpSpPr/>
            <p:nvPr/>
          </p:nvGrpSpPr>
          <p:grpSpPr>
            <a:xfrm>
              <a:off x="217540" y="1"/>
              <a:ext cx="730741" cy="812800"/>
              <a:chOff x="117754" y="1"/>
              <a:chExt cx="730741" cy="812800"/>
            </a:xfrm>
          </p:grpSpPr>
          <p:sp>
            <p:nvSpPr>
              <p:cNvPr id="9" name="矩形 8">
                <a:extLst>
                  <a:ext uri="{FF2B5EF4-FFF2-40B4-BE49-F238E27FC236}">
                    <a16:creationId xmlns:a16="http://schemas.microsoft.com/office/drawing/2014/main" id="{BD90160F-4D7B-892B-9BF9-FF7BA3D85FF7}"/>
                  </a:ext>
                </a:extLst>
              </p:cNvPr>
              <p:cNvSpPr/>
              <p:nvPr/>
            </p:nvSpPr>
            <p:spPr>
              <a:xfrm>
                <a:off x="120575" y="1"/>
                <a:ext cx="699345" cy="812800"/>
              </a:xfrm>
              <a:prstGeom prst="rect">
                <a:avLst/>
              </a:prstGeom>
              <a:solidFill>
                <a:srgbClr val="C1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思源黑体 CN Medium" panose="020B0600000000000000" pitchFamily="34" charset="-122"/>
                  <a:ea typeface="思源黑体 CN Medium" panose="020B0600000000000000" pitchFamily="34" charset="-122"/>
                </a:endParaRPr>
              </a:p>
            </p:txBody>
          </p:sp>
          <p:sp>
            <p:nvSpPr>
              <p:cNvPr id="10" name="文本框 9">
                <a:extLst>
                  <a:ext uri="{FF2B5EF4-FFF2-40B4-BE49-F238E27FC236}">
                    <a16:creationId xmlns:a16="http://schemas.microsoft.com/office/drawing/2014/main" id="{1D47FE8D-C52A-CCCD-A0C3-18E45B264913}"/>
                  </a:ext>
                </a:extLst>
              </p:cNvPr>
              <p:cNvSpPr txBox="1"/>
              <p:nvPr/>
            </p:nvSpPr>
            <p:spPr>
              <a:xfrm>
                <a:off x="117754" y="51021"/>
                <a:ext cx="730741" cy="705450"/>
              </a:xfrm>
              <a:prstGeom prst="rect">
                <a:avLst/>
              </a:prstGeom>
              <a:noFill/>
            </p:spPr>
            <p:txBody>
              <a:bodyPr wrap="square" rtlCol="0">
                <a:spAutoFit/>
                <a:scene3d>
                  <a:camera prst="orthographicFront"/>
                  <a:lightRig rig="threePt" dir="t"/>
                </a:scene3d>
                <a:sp3d contourW="12700"/>
              </a:bodyPr>
              <a:lstStyle>
                <a:defPPr>
                  <a:defRPr lang="en-US"/>
                </a:defPPr>
                <a:lvl1pPr>
                  <a:lnSpc>
                    <a:spcPct val="114000"/>
                  </a:lnSpc>
                  <a:defRPr sz="1000" spc="300">
                    <a:solidFill>
                      <a:srgbClr val="C0A984"/>
                    </a:solidFill>
                    <a:latin typeface="Century Gothic" panose="020B0502020202020204" pitchFamily="34" charset="0"/>
                    <a:ea typeface="+mj-ea"/>
                  </a:defRPr>
                </a:lvl1pPr>
              </a:lstStyle>
              <a:p>
                <a:pPr algn="ctr"/>
                <a:r>
                  <a:rPr lang="en-US" altLang="zh-CN" sz="2400" dirty="0">
                    <a:solidFill>
                      <a:schemeClr val="bg1"/>
                    </a:solidFill>
                    <a:latin typeface="黑体" panose="02010609060101010101" pitchFamily="49" charset="-122"/>
                    <a:ea typeface="黑体" panose="02010609060101010101" pitchFamily="49" charset="-122"/>
                  </a:rPr>
                  <a:t>01</a:t>
                </a:r>
                <a:endParaRPr lang="zh-CN" altLang="en-US" sz="2400" dirty="0">
                  <a:solidFill>
                    <a:schemeClr val="bg1"/>
                  </a:solidFill>
                  <a:latin typeface="黑体" panose="02010609060101010101" pitchFamily="49" charset="-122"/>
                  <a:ea typeface="黑体" panose="02010609060101010101" pitchFamily="49" charset="-122"/>
                </a:endParaRPr>
              </a:p>
              <a:p>
                <a:pPr algn="ctr"/>
                <a:r>
                  <a:rPr lang="en-US" altLang="zh-CN" sz="1200" dirty="0">
                    <a:solidFill>
                      <a:schemeClr val="bg1"/>
                    </a:solidFill>
                    <a:latin typeface="黑体" panose="02010609060101010101" pitchFamily="49" charset="-122"/>
                    <a:ea typeface="黑体" panose="02010609060101010101" pitchFamily="49" charset="-122"/>
                  </a:rPr>
                  <a:t>PART</a:t>
                </a:r>
              </a:p>
            </p:txBody>
          </p:sp>
        </p:grpSp>
        <p:cxnSp>
          <p:nvCxnSpPr>
            <p:cNvPr id="8" name="直接连接符 7">
              <a:extLst>
                <a:ext uri="{FF2B5EF4-FFF2-40B4-BE49-F238E27FC236}">
                  <a16:creationId xmlns:a16="http://schemas.microsoft.com/office/drawing/2014/main" id="{D3E2FE7E-70AC-1640-81F5-0CF90CB6F18F}"/>
                </a:ext>
              </a:extLst>
            </p:cNvPr>
            <p:cNvCxnSpPr>
              <a:cxnSpLocks/>
            </p:cNvCxnSpPr>
            <p:nvPr/>
          </p:nvCxnSpPr>
          <p:spPr>
            <a:xfrm>
              <a:off x="855194" y="497032"/>
              <a:ext cx="11336806" cy="98670"/>
            </a:xfrm>
            <a:prstGeom prst="line">
              <a:avLst/>
            </a:prstGeom>
            <a:ln w="28575">
              <a:solidFill>
                <a:srgbClr val="C1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01631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66569D5C-E51E-8FB7-18E8-8378CA90F1AF}"/>
              </a:ext>
            </a:extLst>
          </p:cNvPr>
          <p:cNvGrpSpPr/>
          <p:nvPr/>
        </p:nvGrpSpPr>
        <p:grpSpPr>
          <a:xfrm>
            <a:off x="0" y="-89220"/>
            <a:ext cx="11974460" cy="874190"/>
            <a:chOff x="217540" y="1"/>
            <a:chExt cx="11974460" cy="874190"/>
          </a:xfrm>
        </p:grpSpPr>
        <p:sp>
          <p:nvSpPr>
            <p:cNvPr id="8" name="PA-矩形 7">
              <a:extLst>
                <a:ext uri="{FF2B5EF4-FFF2-40B4-BE49-F238E27FC236}">
                  <a16:creationId xmlns:a16="http://schemas.microsoft.com/office/drawing/2014/main" id="{8F8A275F-CC86-80C4-0F0D-250DA4ECDDA7}"/>
                </a:ext>
              </a:extLst>
            </p:cNvPr>
            <p:cNvSpPr/>
            <p:nvPr>
              <p:custDataLst>
                <p:tags r:id="rId1"/>
              </p:custDataLst>
            </p:nvPr>
          </p:nvSpPr>
          <p:spPr>
            <a:xfrm>
              <a:off x="919706" y="43194"/>
              <a:ext cx="2185214" cy="830997"/>
            </a:xfrm>
            <a:prstGeom prst="rect">
              <a:avLst/>
            </a:prstGeom>
          </p:spPr>
          <p:txBody>
            <a:bodyPr wrap="none">
              <a:spAutoFit/>
            </a:bodyPr>
            <a:lstStyle/>
            <a:p>
              <a:r>
                <a:rPr lang="zh-CN" altLang="en-US" sz="2400" dirty="0">
                  <a:solidFill>
                    <a:srgbClr val="201F42"/>
                  </a:solidFill>
                  <a:latin typeface="黑体" panose="02010609060101010101" pitchFamily="49" charset="-122"/>
                  <a:ea typeface="黑体" panose="02010609060101010101" pitchFamily="49" charset="-122"/>
                </a:rPr>
                <a:t>引言</a:t>
              </a:r>
              <a:r>
                <a:rPr lang="en-US" altLang="zh-CN" sz="2400" dirty="0">
                  <a:solidFill>
                    <a:srgbClr val="201F42"/>
                  </a:solidFill>
                  <a:latin typeface="黑体" panose="02010609060101010101" pitchFamily="49" charset="-122"/>
                  <a:ea typeface="黑体" panose="02010609060101010101" pitchFamily="49" charset="-122"/>
                </a:rPr>
                <a:t>-</a:t>
              </a:r>
              <a:r>
                <a:rPr lang="zh-CN" altLang="en-US" sz="2400" dirty="0">
                  <a:solidFill>
                    <a:srgbClr val="201F42"/>
                  </a:solidFill>
                  <a:latin typeface="黑体" panose="02010609060101010101" pitchFamily="49" charset="-122"/>
                  <a:ea typeface="黑体" panose="02010609060101010101" pitchFamily="49" charset="-122"/>
                </a:rPr>
                <a:t>问题假设</a:t>
              </a:r>
            </a:p>
            <a:p>
              <a:endParaRPr lang="zh-CN" altLang="en-US" sz="2400" dirty="0">
                <a:solidFill>
                  <a:srgbClr val="201F42"/>
                </a:solidFill>
                <a:latin typeface="黑体" panose="02010609060101010101" pitchFamily="49" charset="-122"/>
                <a:ea typeface="黑体" panose="02010609060101010101" pitchFamily="49" charset="-122"/>
              </a:endParaRPr>
            </a:p>
          </p:txBody>
        </p:sp>
        <p:sp>
          <p:nvSpPr>
            <p:cNvPr id="9" name="PA-矩形 8">
              <a:extLst>
                <a:ext uri="{FF2B5EF4-FFF2-40B4-BE49-F238E27FC236}">
                  <a16:creationId xmlns:a16="http://schemas.microsoft.com/office/drawing/2014/main" id="{8D5E3580-BF23-7478-AD8E-7337DA518E63}"/>
                </a:ext>
              </a:extLst>
            </p:cNvPr>
            <p:cNvSpPr/>
            <p:nvPr>
              <p:custDataLst>
                <p:tags r:id="rId2"/>
              </p:custDataLst>
            </p:nvPr>
          </p:nvSpPr>
          <p:spPr>
            <a:xfrm>
              <a:off x="948280" y="521044"/>
              <a:ext cx="4571011" cy="286297"/>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tx1">
                      <a:lumMod val="75000"/>
                      <a:lumOff val="25000"/>
                    </a:schemeClr>
                  </a:solidFill>
                  <a:latin typeface="Times New Roman" panose="02020603050405020304" pitchFamily="18" charset="0"/>
                  <a:ea typeface="思源黑体 CN Medium" panose="020B0600000000000000" pitchFamily="34" charset="-122"/>
                  <a:cs typeface="Times New Roman" panose="02020603050405020304" pitchFamily="18" charset="0"/>
                </a:rPr>
                <a:t>INTRODUCTION</a:t>
              </a:r>
            </a:p>
          </p:txBody>
        </p:sp>
        <p:grpSp>
          <p:nvGrpSpPr>
            <p:cNvPr id="10" name="组合 9">
              <a:extLst>
                <a:ext uri="{FF2B5EF4-FFF2-40B4-BE49-F238E27FC236}">
                  <a16:creationId xmlns:a16="http://schemas.microsoft.com/office/drawing/2014/main" id="{CF15FB46-B277-590D-7609-54D8545C00E3}"/>
                </a:ext>
              </a:extLst>
            </p:cNvPr>
            <p:cNvGrpSpPr/>
            <p:nvPr/>
          </p:nvGrpSpPr>
          <p:grpSpPr>
            <a:xfrm>
              <a:off x="217540" y="1"/>
              <a:ext cx="730741" cy="812800"/>
              <a:chOff x="117754" y="1"/>
              <a:chExt cx="730741" cy="812800"/>
            </a:xfrm>
          </p:grpSpPr>
          <p:sp>
            <p:nvSpPr>
              <p:cNvPr id="12" name="矩形 11">
                <a:extLst>
                  <a:ext uri="{FF2B5EF4-FFF2-40B4-BE49-F238E27FC236}">
                    <a16:creationId xmlns:a16="http://schemas.microsoft.com/office/drawing/2014/main" id="{5AAA6AA3-12D4-A647-9D78-9DE1620F1E07}"/>
                  </a:ext>
                </a:extLst>
              </p:cNvPr>
              <p:cNvSpPr/>
              <p:nvPr/>
            </p:nvSpPr>
            <p:spPr>
              <a:xfrm>
                <a:off x="120575" y="1"/>
                <a:ext cx="699345" cy="812800"/>
              </a:xfrm>
              <a:prstGeom prst="rect">
                <a:avLst/>
              </a:prstGeom>
              <a:solidFill>
                <a:srgbClr val="C1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思源黑体 CN Medium" panose="020B0600000000000000" pitchFamily="34" charset="-122"/>
                  <a:ea typeface="思源黑体 CN Medium" panose="020B0600000000000000" pitchFamily="34" charset="-122"/>
                </a:endParaRPr>
              </a:p>
            </p:txBody>
          </p:sp>
          <p:sp>
            <p:nvSpPr>
              <p:cNvPr id="13" name="文本框 12">
                <a:extLst>
                  <a:ext uri="{FF2B5EF4-FFF2-40B4-BE49-F238E27FC236}">
                    <a16:creationId xmlns:a16="http://schemas.microsoft.com/office/drawing/2014/main" id="{543953B4-70C1-B5CD-D73D-EE67E1DF9888}"/>
                  </a:ext>
                </a:extLst>
              </p:cNvPr>
              <p:cNvSpPr txBox="1"/>
              <p:nvPr/>
            </p:nvSpPr>
            <p:spPr>
              <a:xfrm>
                <a:off x="117754" y="51021"/>
                <a:ext cx="730741" cy="705450"/>
              </a:xfrm>
              <a:prstGeom prst="rect">
                <a:avLst/>
              </a:prstGeom>
              <a:noFill/>
            </p:spPr>
            <p:txBody>
              <a:bodyPr wrap="square" rtlCol="0">
                <a:spAutoFit/>
                <a:scene3d>
                  <a:camera prst="orthographicFront"/>
                  <a:lightRig rig="threePt" dir="t"/>
                </a:scene3d>
                <a:sp3d contourW="12700"/>
              </a:bodyPr>
              <a:lstStyle>
                <a:defPPr>
                  <a:defRPr lang="en-US"/>
                </a:defPPr>
                <a:lvl1pPr>
                  <a:lnSpc>
                    <a:spcPct val="114000"/>
                  </a:lnSpc>
                  <a:defRPr sz="1000" spc="300">
                    <a:solidFill>
                      <a:srgbClr val="C0A984"/>
                    </a:solidFill>
                    <a:latin typeface="Century Gothic" panose="020B0502020202020204" pitchFamily="34" charset="0"/>
                    <a:ea typeface="+mj-ea"/>
                  </a:defRPr>
                </a:lvl1pPr>
              </a:lstStyle>
              <a:p>
                <a:pPr algn="ctr"/>
                <a:r>
                  <a:rPr lang="en-US" altLang="zh-CN" sz="2400" dirty="0">
                    <a:solidFill>
                      <a:schemeClr val="bg1"/>
                    </a:solidFill>
                    <a:latin typeface="黑体" panose="02010609060101010101" pitchFamily="49" charset="-122"/>
                    <a:ea typeface="黑体" panose="02010609060101010101" pitchFamily="49" charset="-122"/>
                  </a:rPr>
                  <a:t>01</a:t>
                </a:r>
                <a:endParaRPr lang="zh-CN" altLang="en-US" sz="2400" dirty="0">
                  <a:solidFill>
                    <a:schemeClr val="bg1"/>
                  </a:solidFill>
                  <a:latin typeface="黑体" panose="02010609060101010101" pitchFamily="49" charset="-122"/>
                  <a:ea typeface="黑体" panose="02010609060101010101" pitchFamily="49" charset="-122"/>
                </a:endParaRPr>
              </a:p>
              <a:p>
                <a:pPr algn="ctr"/>
                <a:r>
                  <a:rPr lang="en-US" altLang="zh-CN" sz="1200" dirty="0">
                    <a:solidFill>
                      <a:schemeClr val="bg1"/>
                    </a:solidFill>
                    <a:latin typeface="黑体" panose="02010609060101010101" pitchFamily="49" charset="-122"/>
                    <a:ea typeface="黑体" panose="02010609060101010101" pitchFamily="49" charset="-122"/>
                  </a:rPr>
                  <a:t>PART</a:t>
                </a:r>
              </a:p>
            </p:txBody>
          </p:sp>
        </p:grpSp>
        <p:cxnSp>
          <p:nvCxnSpPr>
            <p:cNvPr id="11" name="直接连接符 10">
              <a:extLst>
                <a:ext uri="{FF2B5EF4-FFF2-40B4-BE49-F238E27FC236}">
                  <a16:creationId xmlns:a16="http://schemas.microsoft.com/office/drawing/2014/main" id="{2B3D8186-011D-60D4-32B1-C711929B1F77}"/>
                </a:ext>
              </a:extLst>
            </p:cNvPr>
            <p:cNvCxnSpPr>
              <a:cxnSpLocks/>
            </p:cNvCxnSpPr>
            <p:nvPr/>
          </p:nvCxnSpPr>
          <p:spPr>
            <a:xfrm>
              <a:off x="855194" y="497032"/>
              <a:ext cx="11336806" cy="98670"/>
            </a:xfrm>
            <a:prstGeom prst="line">
              <a:avLst/>
            </a:prstGeom>
            <a:ln w="28575">
              <a:solidFill>
                <a:srgbClr val="C10000"/>
              </a:solidFill>
            </a:ln>
          </p:spPr>
          <p:style>
            <a:lnRef idx="1">
              <a:schemeClr val="accent1"/>
            </a:lnRef>
            <a:fillRef idx="0">
              <a:schemeClr val="accent1"/>
            </a:fillRef>
            <a:effectRef idx="0">
              <a:schemeClr val="accent1"/>
            </a:effectRef>
            <a:fontRef idx="minor">
              <a:schemeClr val="tx1"/>
            </a:fontRef>
          </p:style>
        </p:cxnSp>
      </p:grpSp>
      <p:sp>
        <p:nvSpPr>
          <p:cNvPr id="14" name="内容占位符 2">
            <a:extLst>
              <a:ext uri="{FF2B5EF4-FFF2-40B4-BE49-F238E27FC236}">
                <a16:creationId xmlns:a16="http://schemas.microsoft.com/office/drawing/2014/main" id="{981913E0-79CD-7A41-854E-89D2BD776739}"/>
              </a:ext>
            </a:extLst>
          </p:cNvPr>
          <p:cNvSpPr>
            <a:spLocks noGrp="1"/>
          </p:cNvSpPr>
          <p:nvPr>
            <p:ph idx="1"/>
          </p:nvPr>
        </p:nvSpPr>
        <p:spPr>
          <a:xfrm>
            <a:off x="1794773" y="784969"/>
            <a:ext cx="9853888" cy="5943821"/>
          </a:xfrm>
        </p:spPr>
        <p:txBody>
          <a:bodyPr>
            <a:normAutofit fontScale="85000" lnSpcReduction="20000"/>
          </a:bodyPr>
          <a:lstStyle/>
          <a:p>
            <a:pPr marL="0" indent="0">
              <a:buNone/>
            </a:pPr>
            <a:r>
              <a:rPr lang="en-US" altLang="zh-CN" sz="2400" u="sng" dirty="0">
                <a:latin typeface="+mj-lt"/>
                <a:ea typeface="宋体" panose="02010600030101010101" pitchFamily="2" charset="-122"/>
              </a:rPr>
              <a:t>Davenport and Potter (2004</a:t>
            </a:r>
            <a:r>
              <a:rPr lang="en-US" altLang="zh-CN" sz="2400" dirty="0">
                <a:latin typeface="+mj-lt"/>
                <a:ea typeface="宋体" panose="02010600030101010101" pitchFamily="2" charset="-122"/>
              </a:rPr>
              <a:t>) investigated the influence of consistent and inconsistent relations between objects and contexts and found that when stimuli and contexts were consistent, object recognition was more accurate than when they were inconsistent(</a:t>
            </a:r>
            <a:r>
              <a:rPr lang="zh-CN" altLang="en-US" sz="2400" dirty="0">
                <a:latin typeface="+mj-lt"/>
                <a:ea typeface="宋体" panose="02010600030101010101" pitchFamily="2" charset="-122"/>
              </a:rPr>
              <a:t>情景一致提高认知精确性</a:t>
            </a:r>
            <a:r>
              <a:rPr lang="en-US" altLang="zh-CN" sz="2400" dirty="0">
                <a:latin typeface="+mj-lt"/>
                <a:ea typeface="宋体" panose="02010600030101010101" pitchFamily="2" charset="-122"/>
              </a:rPr>
              <a:t>).</a:t>
            </a:r>
          </a:p>
          <a:p>
            <a:pPr marL="0" indent="0">
              <a:buNone/>
            </a:pPr>
            <a:endParaRPr lang="en-US" altLang="zh-CN" sz="2400" dirty="0">
              <a:latin typeface="+mj-lt"/>
              <a:ea typeface="宋体" panose="02010600030101010101" pitchFamily="2" charset="-122"/>
            </a:endParaRPr>
          </a:p>
          <a:p>
            <a:r>
              <a:rPr lang="en-US" altLang="zh-CN" sz="2400" dirty="0">
                <a:latin typeface="+mj-lt"/>
                <a:ea typeface="宋体" panose="02010600030101010101" pitchFamily="2" charset="-122"/>
              </a:rPr>
              <a:t>Therefore, we hypothesized that context can assist </a:t>
            </a:r>
            <a:r>
              <a:rPr lang="en-US" altLang="zh-CN" sz="2400" dirty="0" err="1">
                <a:latin typeface="+mj-lt"/>
                <a:ea typeface="宋体" panose="02010600030101010101" pitchFamily="2" charset="-122"/>
              </a:rPr>
              <a:t>indetecting</a:t>
            </a:r>
            <a:r>
              <a:rPr lang="en-US" altLang="zh-CN" sz="2400" dirty="0">
                <a:latin typeface="+mj-lt"/>
                <a:ea typeface="宋体" panose="02010600030101010101" pitchFamily="2" charset="-122"/>
              </a:rPr>
              <a:t> moral behaviors in daily life. The sensitivity to moral goodness can also be influenced by contextual information.(</a:t>
            </a:r>
            <a:r>
              <a:rPr lang="zh-CN" altLang="en-US" sz="2400" dirty="0">
                <a:latin typeface="+mj-lt"/>
                <a:ea typeface="宋体" panose="02010600030101010101" pitchFamily="2" charset="-122"/>
              </a:rPr>
              <a:t>上下文信息可以影响道德敏感性</a:t>
            </a:r>
            <a:r>
              <a:rPr lang="en-US" altLang="zh-CN" sz="2400" dirty="0">
                <a:latin typeface="+mj-lt"/>
                <a:ea typeface="宋体" panose="02010600030101010101" pitchFamily="2" charset="-122"/>
              </a:rPr>
              <a:t>).</a:t>
            </a:r>
          </a:p>
          <a:p>
            <a:pPr marL="0" indent="0">
              <a:buNone/>
            </a:pPr>
            <a:r>
              <a:rPr lang="en-US" altLang="zh-CN" sz="2000" dirty="0">
                <a:latin typeface="+mj-lt"/>
                <a:ea typeface="宋体" panose="02010600030101010101" pitchFamily="2" charset="-122"/>
              </a:rPr>
              <a:t>.</a:t>
            </a:r>
            <a:endParaRPr lang="en-US" altLang="zh-CN" sz="2400" b="1" u="sng" dirty="0">
              <a:latin typeface="+mj-lt"/>
              <a:ea typeface="宋体" panose="02010600030101010101" pitchFamily="2" charset="-122"/>
            </a:endParaRPr>
          </a:p>
          <a:p>
            <a:r>
              <a:rPr lang="en-US" altLang="zh-CN" sz="2400" dirty="0">
                <a:latin typeface="+mj-lt"/>
                <a:ea typeface="宋体" panose="02010600030101010101" pitchFamily="2" charset="-122"/>
              </a:rPr>
              <a:t>we hypothesized that an individual’s sensitivity to moral behavior would be heightened in an aesthetic context. Contexts with </a:t>
            </a:r>
            <a:r>
              <a:rPr lang="en-US" altLang="zh-CN" sz="2400" b="1" dirty="0">
                <a:latin typeface="+mj-lt"/>
                <a:ea typeface="宋体" panose="02010600030101010101" pitchFamily="2" charset="-122"/>
              </a:rPr>
              <a:t>high aesthetic </a:t>
            </a:r>
            <a:r>
              <a:rPr lang="en-US" altLang="zh-CN" sz="2400" dirty="0">
                <a:latin typeface="+mj-lt"/>
                <a:ea typeface="宋体" panose="02010600030101010101" pitchFamily="2" charset="-122"/>
              </a:rPr>
              <a:t>value would make people </a:t>
            </a:r>
            <a:r>
              <a:rPr lang="en-US" altLang="zh-CN" sz="2400" b="1" dirty="0">
                <a:latin typeface="+mj-lt"/>
                <a:ea typeface="宋体" panose="02010600030101010101" pitchFamily="2" charset="-122"/>
              </a:rPr>
              <a:t>more sensitive to moral behavior</a:t>
            </a:r>
            <a:r>
              <a:rPr lang="en-US" altLang="zh-CN" sz="2400" dirty="0">
                <a:latin typeface="+mj-lt"/>
                <a:ea typeface="宋体" panose="02010600030101010101" pitchFamily="2" charset="-122"/>
              </a:rPr>
              <a:t> (a higher rate of recognition and shorter recognition time) than contexts with </a:t>
            </a:r>
            <a:r>
              <a:rPr lang="en-US" altLang="zh-CN" sz="2400" b="1" dirty="0">
                <a:latin typeface="+mj-lt"/>
                <a:ea typeface="宋体" panose="02010600030101010101" pitchFamily="2" charset="-122"/>
              </a:rPr>
              <a:t>low aesthetic</a:t>
            </a:r>
            <a:r>
              <a:rPr lang="en-US" altLang="zh-CN" sz="2400" dirty="0">
                <a:latin typeface="+mj-lt"/>
                <a:ea typeface="宋体" panose="02010600030101010101" pitchFamily="2" charset="-122"/>
              </a:rPr>
              <a:t> value.(</a:t>
            </a:r>
            <a:r>
              <a:rPr lang="zh-CN" altLang="en-US" sz="2400" dirty="0">
                <a:latin typeface="+mj-lt"/>
                <a:ea typeface="宋体" panose="02010600030101010101" pitchFamily="2" charset="-122"/>
              </a:rPr>
              <a:t>更高的审美语境带来更高的道德敏感判断</a:t>
            </a:r>
            <a:r>
              <a:rPr lang="en-US" altLang="zh-CN" sz="2400" dirty="0">
                <a:latin typeface="+mj-lt"/>
                <a:ea typeface="宋体" panose="02010600030101010101" pitchFamily="2" charset="-122"/>
              </a:rPr>
              <a:t>). </a:t>
            </a:r>
          </a:p>
          <a:p>
            <a:pPr marL="0" indent="0">
              <a:buNone/>
            </a:pPr>
            <a:endParaRPr lang="en-US" altLang="zh-CN" sz="2400" dirty="0">
              <a:latin typeface="+mj-lt"/>
              <a:ea typeface="宋体" panose="02010600030101010101" pitchFamily="2" charset="-122"/>
            </a:endParaRPr>
          </a:p>
          <a:p>
            <a:r>
              <a:rPr lang="en-US" altLang="zh-CN" sz="2400" dirty="0">
                <a:latin typeface="+mj-lt"/>
                <a:ea typeface="宋体" panose="02010600030101010101" pitchFamily="2" charset="-122"/>
              </a:rPr>
              <a:t>This study explored the effect of contextual aesthetic information on moral sensitivity to determine the role of contextual information in finding inner beauty (moral goodness). Using eye-movement techniques, we confirmed the consistency between contextual aesthetic information and morality.(</a:t>
            </a:r>
            <a:r>
              <a:rPr lang="zh-CN" altLang="en-US" sz="2400" dirty="0">
                <a:latin typeface="+mj-lt"/>
                <a:ea typeface="宋体" panose="02010600030101010101" pitchFamily="2" charset="-122"/>
              </a:rPr>
              <a:t>利用眼动技术判断一致性和反应时间的关系</a:t>
            </a:r>
            <a:r>
              <a:rPr lang="en-US" altLang="zh-CN" sz="2400" dirty="0">
                <a:latin typeface="+mj-lt"/>
                <a:ea typeface="宋体" panose="02010600030101010101" pitchFamily="2" charset="-122"/>
              </a:rPr>
              <a:t>)</a:t>
            </a:r>
          </a:p>
        </p:txBody>
      </p:sp>
    </p:spTree>
    <p:extLst>
      <p:ext uri="{BB962C8B-B14F-4D97-AF65-F5344CB8AC3E}">
        <p14:creationId xmlns:p14="http://schemas.microsoft.com/office/powerpoint/2010/main" val="3229877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a:extLst>
              <a:ext uri="{FF2B5EF4-FFF2-40B4-BE49-F238E27FC236}">
                <a16:creationId xmlns:a16="http://schemas.microsoft.com/office/drawing/2014/main" id="{3602F591-6DB0-A4A4-F5B3-1F25919A57EA}"/>
              </a:ext>
            </a:extLst>
          </p:cNvPr>
          <p:cNvCxnSpPr>
            <a:cxnSpLocks/>
          </p:cNvCxnSpPr>
          <p:nvPr/>
        </p:nvCxnSpPr>
        <p:spPr>
          <a:xfrm>
            <a:off x="1884000" y="4234376"/>
            <a:ext cx="8424000" cy="0"/>
          </a:xfrm>
          <a:prstGeom prst="line">
            <a:avLst/>
          </a:prstGeom>
          <a:ln w="15875">
            <a:solidFill>
              <a:srgbClr val="3F3B3A"/>
            </a:solidFill>
          </a:ln>
        </p:spPr>
        <p:style>
          <a:lnRef idx="1">
            <a:schemeClr val="accent1"/>
          </a:lnRef>
          <a:fillRef idx="0">
            <a:schemeClr val="accent1"/>
          </a:fillRef>
          <a:effectRef idx="0">
            <a:schemeClr val="accent1"/>
          </a:effectRef>
          <a:fontRef idx="minor">
            <a:schemeClr val="tx1"/>
          </a:fontRef>
        </p:style>
      </p:cxnSp>
      <p:cxnSp>
        <p:nvCxnSpPr>
          <p:cNvPr id="5" name="直接连接符 4">
            <a:extLst>
              <a:ext uri="{FF2B5EF4-FFF2-40B4-BE49-F238E27FC236}">
                <a16:creationId xmlns:a16="http://schemas.microsoft.com/office/drawing/2014/main" id="{363CA94E-8DCE-7915-2369-B30D6055C905}"/>
              </a:ext>
            </a:extLst>
          </p:cNvPr>
          <p:cNvCxnSpPr>
            <a:cxnSpLocks/>
          </p:cNvCxnSpPr>
          <p:nvPr/>
        </p:nvCxnSpPr>
        <p:spPr>
          <a:xfrm>
            <a:off x="1884000" y="2623943"/>
            <a:ext cx="8424000" cy="0"/>
          </a:xfrm>
          <a:prstGeom prst="line">
            <a:avLst/>
          </a:prstGeom>
          <a:ln w="15875">
            <a:solidFill>
              <a:srgbClr val="3F3B3A"/>
            </a:solidFill>
          </a:ln>
        </p:spPr>
        <p:style>
          <a:lnRef idx="1">
            <a:schemeClr val="accent1"/>
          </a:lnRef>
          <a:fillRef idx="0">
            <a:schemeClr val="accent1"/>
          </a:fillRef>
          <a:effectRef idx="0">
            <a:schemeClr val="accent1"/>
          </a:effectRef>
          <a:fontRef idx="minor">
            <a:schemeClr val="tx1"/>
          </a:fontRef>
        </p:style>
      </p:cxnSp>
      <p:sp>
        <p:nvSpPr>
          <p:cNvPr id="6" name="文本框 5">
            <a:extLst>
              <a:ext uri="{FF2B5EF4-FFF2-40B4-BE49-F238E27FC236}">
                <a16:creationId xmlns:a16="http://schemas.microsoft.com/office/drawing/2014/main" id="{F05F0B5A-0382-FCC4-0420-B598597DE281}"/>
              </a:ext>
            </a:extLst>
          </p:cNvPr>
          <p:cNvSpPr txBox="1"/>
          <p:nvPr/>
        </p:nvSpPr>
        <p:spPr>
          <a:xfrm>
            <a:off x="3051673" y="2736502"/>
            <a:ext cx="6088653" cy="1384995"/>
          </a:xfrm>
          <a:prstGeom prst="rect">
            <a:avLst/>
          </a:prstGeom>
          <a:noFill/>
        </p:spPr>
        <p:txBody>
          <a:bodyPr wrap="square" rtlCol="0">
            <a:spAutoFit/>
          </a:bodyPr>
          <a:lstStyle/>
          <a:p>
            <a:pPr algn="ctr"/>
            <a:r>
              <a:rPr lang="zh-CN" altLang="en-US" sz="6600" dirty="0">
                <a:latin typeface="Times New Roman" panose="02020603050405020304" pitchFamily="18" charset="0"/>
                <a:ea typeface="黑体" panose="02010609060101010101" pitchFamily="49" charset="-122"/>
              </a:rPr>
              <a:t>方法</a:t>
            </a:r>
            <a:r>
              <a:rPr lang="en-US" altLang="zh-CN" sz="6600" dirty="0">
                <a:latin typeface="Times New Roman" panose="02020603050405020304" pitchFamily="18" charset="0"/>
                <a:ea typeface="黑体" panose="02010609060101010101" pitchFamily="49" charset="-122"/>
              </a:rPr>
              <a:t>   </a:t>
            </a:r>
            <a:r>
              <a:rPr lang="zh-CN" altLang="en-US" sz="6600" dirty="0">
                <a:latin typeface="Times New Roman" panose="02020603050405020304" pitchFamily="18" charset="0"/>
                <a:ea typeface="黑体" panose="02010609060101010101" pitchFamily="49" charset="-122"/>
              </a:rPr>
              <a:t>实验</a:t>
            </a:r>
            <a:r>
              <a:rPr lang="en-US" altLang="zh-CN" sz="6600" dirty="0">
                <a:latin typeface="Times New Roman" panose="02020603050405020304" pitchFamily="18" charset="0"/>
                <a:ea typeface="黑体" panose="02010609060101010101" pitchFamily="49" charset="-122"/>
              </a:rPr>
              <a:t>Ⅰ</a:t>
            </a:r>
            <a:endParaRPr lang="zh-CN" altLang="en-US" sz="6600" dirty="0">
              <a:latin typeface="Times New Roman" panose="02020603050405020304" pitchFamily="18" charset="0"/>
              <a:ea typeface="黑体" panose="02010609060101010101" pitchFamily="49" charset="-122"/>
            </a:endParaRPr>
          </a:p>
          <a:p>
            <a:pPr algn="ctr"/>
            <a:r>
              <a:rPr lang="en-US" altLang="zh-CN" dirty="0">
                <a:latin typeface="Times New Roman" panose="02020603050405020304" pitchFamily="18" charset="0"/>
                <a:ea typeface="黑体" panose="02010609060101010101" pitchFamily="49" charset="-122"/>
              </a:rPr>
              <a:t>METHOD</a:t>
            </a:r>
          </a:p>
        </p:txBody>
      </p:sp>
      <p:sp>
        <p:nvSpPr>
          <p:cNvPr id="7" name="Freeform 14">
            <a:extLst>
              <a:ext uri="{FF2B5EF4-FFF2-40B4-BE49-F238E27FC236}">
                <a16:creationId xmlns:a16="http://schemas.microsoft.com/office/drawing/2014/main" id="{CAA05CAD-2474-92BF-78D0-801B6F479657}"/>
              </a:ext>
            </a:extLst>
          </p:cNvPr>
          <p:cNvSpPr/>
          <p:nvPr/>
        </p:nvSpPr>
        <p:spPr>
          <a:xfrm>
            <a:off x="5541570" y="1393994"/>
            <a:ext cx="1108861" cy="1039289"/>
          </a:xfrm>
          <a:custGeom>
            <a:avLst/>
            <a:gdLst>
              <a:gd name="connsiteX0" fmla="*/ 388426 w 607282"/>
              <a:gd name="connsiteY0" fmla="*/ 385710 h 569180"/>
              <a:gd name="connsiteX1" fmla="*/ 431276 w 607282"/>
              <a:gd name="connsiteY1" fmla="*/ 385710 h 569180"/>
              <a:gd name="connsiteX2" fmla="*/ 431276 w 607282"/>
              <a:gd name="connsiteY2" fmla="*/ 438433 h 569180"/>
              <a:gd name="connsiteX3" fmla="*/ 522771 w 607282"/>
              <a:gd name="connsiteY3" fmla="*/ 529738 h 569180"/>
              <a:gd name="connsiteX4" fmla="*/ 522771 w 607282"/>
              <a:gd name="connsiteY4" fmla="*/ 559964 h 569180"/>
              <a:gd name="connsiteX5" fmla="*/ 492483 w 607282"/>
              <a:gd name="connsiteY5" fmla="*/ 559964 h 569180"/>
              <a:gd name="connsiteX6" fmla="*/ 431276 w 607282"/>
              <a:gd name="connsiteY6" fmla="*/ 498941 h 569180"/>
              <a:gd name="connsiteX7" fmla="*/ 431276 w 607282"/>
              <a:gd name="connsiteY7" fmla="*/ 547771 h 569180"/>
              <a:gd name="connsiteX8" fmla="*/ 409822 w 607282"/>
              <a:gd name="connsiteY8" fmla="*/ 569180 h 569180"/>
              <a:gd name="connsiteX9" fmla="*/ 388426 w 607282"/>
              <a:gd name="connsiteY9" fmla="*/ 547771 h 569180"/>
              <a:gd name="connsiteX10" fmla="*/ 388426 w 607282"/>
              <a:gd name="connsiteY10" fmla="*/ 498941 h 569180"/>
              <a:gd name="connsiteX11" fmla="*/ 327276 w 607282"/>
              <a:gd name="connsiteY11" fmla="*/ 559964 h 569180"/>
              <a:gd name="connsiteX12" fmla="*/ 296988 w 607282"/>
              <a:gd name="connsiteY12" fmla="*/ 559964 h 569180"/>
              <a:gd name="connsiteX13" fmla="*/ 296988 w 607282"/>
              <a:gd name="connsiteY13" fmla="*/ 529738 h 569180"/>
              <a:gd name="connsiteX14" fmla="*/ 296931 w 607282"/>
              <a:gd name="connsiteY14" fmla="*/ 529738 h 569180"/>
              <a:gd name="connsiteX15" fmla="*/ 388426 w 607282"/>
              <a:gd name="connsiteY15" fmla="*/ 438433 h 569180"/>
              <a:gd name="connsiteX16" fmla="*/ 388426 w 607282"/>
              <a:gd name="connsiteY16" fmla="*/ 434597 h 569180"/>
              <a:gd name="connsiteX17" fmla="*/ 38140 w 607282"/>
              <a:gd name="connsiteY17" fmla="*/ 145929 h 569180"/>
              <a:gd name="connsiteX18" fmla="*/ 38255 w 607282"/>
              <a:gd name="connsiteY18" fmla="*/ 145929 h 569180"/>
              <a:gd name="connsiteX19" fmla="*/ 66358 w 607282"/>
              <a:gd name="connsiteY19" fmla="*/ 145929 h 569180"/>
              <a:gd name="connsiteX20" fmla="*/ 68767 w 607282"/>
              <a:gd name="connsiteY20" fmla="*/ 161160 h 569180"/>
              <a:gd name="connsiteX21" fmla="*/ 76453 w 607282"/>
              <a:gd name="connsiteY21" fmla="*/ 208857 h 569180"/>
              <a:gd name="connsiteX22" fmla="*/ 82589 w 607282"/>
              <a:gd name="connsiteY22" fmla="*/ 246763 h 569180"/>
              <a:gd name="connsiteX23" fmla="*/ 92684 w 607282"/>
              <a:gd name="connsiteY23" fmla="*/ 246763 h 569180"/>
              <a:gd name="connsiteX24" fmla="*/ 99222 w 607282"/>
              <a:gd name="connsiteY24" fmla="*/ 172898 h 569180"/>
              <a:gd name="connsiteX25" fmla="*/ 91594 w 607282"/>
              <a:gd name="connsiteY25" fmla="*/ 145929 h 569180"/>
              <a:gd name="connsiteX26" fmla="*/ 136502 w 607282"/>
              <a:gd name="connsiteY26" fmla="*/ 145929 h 569180"/>
              <a:gd name="connsiteX27" fmla="*/ 128874 w 607282"/>
              <a:gd name="connsiteY27" fmla="*/ 172898 h 569180"/>
              <a:gd name="connsiteX28" fmla="*/ 135355 w 607282"/>
              <a:gd name="connsiteY28" fmla="*/ 246763 h 569180"/>
              <a:gd name="connsiteX29" fmla="*/ 145507 w 607282"/>
              <a:gd name="connsiteY29" fmla="*/ 246763 h 569180"/>
              <a:gd name="connsiteX30" fmla="*/ 153192 w 607282"/>
              <a:gd name="connsiteY30" fmla="*/ 198780 h 569180"/>
              <a:gd name="connsiteX31" fmla="*/ 161738 w 607282"/>
              <a:gd name="connsiteY31" fmla="*/ 145929 h 569180"/>
              <a:gd name="connsiteX32" fmla="*/ 336094 w 607282"/>
              <a:gd name="connsiteY32" fmla="*/ 145929 h 569180"/>
              <a:gd name="connsiteX33" fmla="*/ 374349 w 607282"/>
              <a:gd name="connsiteY33" fmla="*/ 184121 h 569180"/>
              <a:gd name="connsiteX34" fmla="*/ 336094 w 607282"/>
              <a:gd name="connsiteY34" fmla="*/ 222256 h 569180"/>
              <a:gd name="connsiteX35" fmla="*/ 189841 w 607282"/>
              <a:gd name="connsiteY35" fmla="*/ 222256 h 569180"/>
              <a:gd name="connsiteX36" fmla="*/ 189841 w 607282"/>
              <a:gd name="connsiteY36" fmla="*/ 298011 h 569180"/>
              <a:gd name="connsiteX37" fmla="*/ 189841 w 607282"/>
              <a:gd name="connsiteY37" fmla="*/ 365807 h 569180"/>
              <a:gd name="connsiteX38" fmla="*/ 189841 w 607282"/>
              <a:gd name="connsiteY38" fmla="*/ 528081 h 569180"/>
              <a:gd name="connsiteX39" fmla="*/ 151586 w 607282"/>
              <a:gd name="connsiteY39" fmla="*/ 566216 h 569180"/>
              <a:gd name="connsiteX40" fmla="*/ 114019 w 607282"/>
              <a:gd name="connsiteY40" fmla="*/ 535239 h 569180"/>
              <a:gd name="connsiteX41" fmla="*/ 76453 w 607282"/>
              <a:gd name="connsiteY41" fmla="*/ 566216 h 569180"/>
              <a:gd name="connsiteX42" fmla="*/ 38255 w 607282"/>
              <a:gd name="connsiteY42" fmla="*/ 528081 h 569180"/>
              <a:gd name="connsiteX43" fmla="*/ 38255 w 607282"/>
              <a:gd name="connsiteY43" fmla="*/ 384874 h 569180"/>
              <a:gd name="connsiteX44" fmla="*/ 0 w 607282"/>
              <a:gd name="connsiteY44" fmla="*/ 346739 h 569180"/>
              <a:gd name="connsiteX45" fmla="*/ 0 w 607282"/>
              <a:gd name="connsiteY45" fmla="*/ 184121 h 569180"/>
              <a:gd name="connsiteX46" fmla="*/ 38140 w 607282"/>
              <a:gd name="connsiteY46" fmla="*/ 145929 h 569180"/>
              <a:gd name="connsiteX47" fmla="*/ 545532 w 607282"/>
              <a:gd name="connsiteY47" fmla="*/ 89195 h 569180"/>
              <a:gd name="connsiteX48" fmla="*/ 587343 w 607282"/>
              <a:gd name="connsiteY48" fmla="*/ 89195 h 569180"/>
              <a:gd name="connsiteX49" fmla="*/ 587343 w 607282"/>
              <a:gd name="connsiteY49" fmla="*/ 124061 h 569180"/>
              <a:gd name="connsiteX50" fmla="*/ 587228 w 607282"/>
              <a:gd name="connsiteY50" fmla="*/ 124061 h 569180"/>
              <a:gd name="connsiteX51" fmla="*/ 587343 w 607282"/>
              <a:gd name="connsiteY51" fmla="*/ 324787 h 569180"/>
              <a:gd name="connsiteX52" fmla="*/ 541403 w 607282"/>
              <a:gd name="connsiteY52" fmla="*/ 370989 h 569180"/>
              <a:gd name="connsiteX53" fmla="*/ 278325 w 607282"/>
              <a:gd name="connsiteY53" fmla="*/ 370531 h 569180"/>
              <a:gd name="connsiteX54" fmla="*/ 233131 w 607282"/>
              <a:gd name="connsiteY54" fmla="*/ 331027 h 569180"/>
              <a:gd name="connsiteX55" fmla="*/ 232729 w 607282"/>
              <a:gd name="connsiteY55" fmla="*/ 233012 h 569180"/>
              <a:gd name="connsiteX56" fmla="*/ 272475 w 607282"/>
              <a:gd name="connsiteY56" fmla="*/ 233012 h 569180"/>
              <a:gd name="connsiteX57" fmla="*/ 272475 w 607282"/>
              <a:gd name="connsiteY57" fmla="*/ 330340 h 569180"/>
              <a:gd name="connsiteX58" fmla="*/ 545532 w 607282"/>
              <a:gd name="connsiteY58" fmla="*/ 329997 h 569180"/>
              <a:gd name="connsiteX59" fmla="*/ 545532 w 607282"/>
              <a:gd name="connsiteY59" fmla="*/ 124061 h 569180"/>
              <a:gd name="connsiteX60" fmla="*/ 231948 w 607282"/>
              <a:gd name="connsiteY60" fmla="*/ 89124 h 569180"/>
              <a:gd name="connsiteX61" fmla="*/ 273793 w 607282"/>
              <a:gd name="connsiteY61" fmla="*/ 89124 h 569180"/>
              <a:gd name="connsiteX62" fmla="*/ 273793 w 607282"/>
              <a:gd name="connsiteY62" fmla="*/ 135062 h 569180"/>
              <a:gd name="connsiteX63" fmla="*/ 272240 w 607282"/>
              <a:gd name="connsiteY63" fmla="*/ 135062 h 569180"/>
              <a:gd name="connsiteX64" fmla="*/ 233571 w 607282"/>
              <a:gd name="connsiteY64" fmla="*/ 135062 h 569180"/>
              <a:gd name="connsiteX65" fmla="*/ 231948 w 607282"/>
              <a:gd name="connsiteY65" fmla="*/ 135062 h 569180"/>
              <a:gd name="connsiteX66" fmla="*/ 409822 w 607282"/>
              <a:gd name="connsiteY66" fmla="*/ 10232 h 569180"/>
              <a:gd name="connsiteX67" fmla="*/ 437925 w 607282"/>
              <a:gd name="connsiteY67" fmla="*/ 35771 h 569180"/>
              <a:gd name="connsiteX68" fmla="*/ 447503 w 607282"/>
              <a:gd name="connsiteY68" fmla="*/ 35771 h 569180"/>
              <a:gd name="connsiteX69" fmla="*/ 578958 w 607282"/>
              <a:gd name="connsiteY69" fmla="*/ 35828 h 569180"/>
              <a:gd name="connsiteX70" fmla="*/ 593009 w 607282"/>
              <a:gd name="connsiteY70" fmla="*/ 37031 h 569180"/>
              <a:gd name="connsiteX71" fmla="*/ 607233 w 607282"/>
              <a:gd name="connsiteY71" fmla="*/ 57874 h 569180"/>
              <a:gd name="connsiteX72" fmla="*/ 587159 w 607282"/>
              <a:gd name="connsiteY72" fmla="*/ 76828 h 569180"/>
              <a:gd name="connsiteX73" fmla="*/ 579244 w 607282"/>
              <a:gd name="connsiteY73" fmla="*/ 76885 h 569180"/>
              <a:gd name="connsiteX74" fmla="*/ 241776 w 607282"/>
              <a:gd name="connsiteY74" fmla="*/ 76885 h 569180"/>
              <a:gd name="connsiteX75" fmla="*/ 233861 w 607282"/>
              <a:gd name="connsiteY75" fmla="*/ 76828 h 569180"/>
              <a:gd name="connsiteX76" fmla="*/ 212984 w 607282"/>
              <a:gd name="connsiteY76" fmla="*/ 56672 h 569180"/>
              <a:gd name="connsiteX77" fmla="*/ 233287 w 607282"/>
              <a:gd name="connsiteY77" fmla="*/ 35943 h 569180"/>
              <a:gd name="connsiteX78" fmla="*/ 244357 w 607282"/>
              <a:gd name="connsiteY78" fmla="*/ 35771 h 569180"/>
              <a:gd name="connsiteX79" fmla="*/ 371108 w 607282"/>
              <a:gd name="connsiteY79" fmla="*/ 35771 h 569180"/>
              <a:gd name="connsiteX80" fmla="*/ 381661 w 607282"/>
              <a:gd name="connsiteY80" fmla="*/ 35771 h 569180"/>
              <a:gd name="connsiteX81" fmla="*/ 409822 w 607282"/>
              <a:gd name="connsiteY81" fmla="*/ 10232 h 569180"/>
              <a:gd name="connsiteX82" fmla="*/ 114034 w 607282"/>
              <a:gd name="connsiteY82" fmla="*/ 0 h 569180"/>
              <a:gd name="connsiteX83" fmla="*/ 182130 w 607282"/>
              <a:gd name="connsiteY83" fmla="*/ 67990 h 569180"/>
              <a:gd name="connsiteX84" fmla="*/ 114034 w 607282"/>
              <a:gd name="connsiteY84" fmla="*/ 135980 h 569180"/>
              <a:gd name="connsiteX85" fmla="*/ 45938 w 607282"/>
              <a:gd name="connsiteY85" fmla="*/ 67990 h 569180"/>
              <a:gd name="connsiteX86" fmla="*/ 114034 w 607282"/>
              <a:gd name="connsiteY86" fmla="*/ 0 h 56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607282" h="569180">
                <a:moveTo>
                  <a:pt x="388426" y="385710"/>
                </a:moveTo>
                <a:lnTo>
                  <a:pt x="431276" y="385710"/>
                </a:lnTo>
                <a:lnTo>
                  <a:pt x="431276" y="438433"/>
                </a:lnTo>
                <a:lnTo>
                  <a:pt x="522771" y="529738"/>
                </a:lnTo>
                <a:cubicBezTo>
                  <a:pt x="531146" y="538096"/>
                  <a:pt x="531146" y="551606"/>
                  <a:pt x="522771" y="559964"/>
                </a:cubicBezTo>
                <a:cubicBezTo>
                  <a:pt x="514396" y="568321"/>
                  <a:pt x="500858" y="568321"/>
                  <a:pt x="492483" y="559964"/>
                </a:cubicBezTo>
                <a:lnTo>
                  <a:pt x="431276" y="498941"/>
                </a:lnTo>
                <a:lnTo>
                  <a:pt x="431276" y="547771"/>
                </a:lnTo>
                <a:cubicBezTo>
                  <a:pt x="431276" y="559563"/>
                  <a:pt x="421697" y="569180"/>
                  <a:pt x="409822" y="569180"/>
                </a:cubicBezTo>
                <a:cubicBezTo>
                  <a:pt x="398005" y="569180"/>
                  <a:pt x="388426" y="559563"/>
                  <a:pt x="388426" y="547771"/>
                </a:cubicBezTo>
                <a:lnTo>
                  <a:pt x="388426" y="498941"/>
                </a:lnTo>
                <a:lnTo>
                  <a:pt x="327276" y="559964"/>
                </a:lnTo>
                <a:cubicBezTo>
                  <a:pt x="318901" y="568321"/>
                  <a:pt x="305306" y="568321"/>
                  <a:pt x="296988" y="559964"/>
                </a:cubicBezTo>
                <a:cubicBezTo>
                  <a:pt x="288613" y="551606"/>
                  <a:pt x="288613" y="538096"/>
                  <a:pt x="296988" y="529738"/>
                </a:cubicBezTo>
                <a:lnTo>
                  <a:pt x="296931" y="529738"/>
                </a:lnTo>
                <a:lnTo>
                  <a:pt x="388426" y="438433"/>
                </a:lnTo>
                <a:lnTo>
                  <a:pt x="388426" y="434597"/>
                </a:lnTo>
                <a:close/>
                <a:moveTo>
                  <a:pt x="38140" y="145929"/>
                </a:moveTo>
                <a:lnTo>
                  <a:pt x="38255" y="145929"/>
                </a:lnTo>
                <a:lnTo>
                  <a:pt x="66358" y="145929"/>
                </a:lnTo>
                <a:lnTo>
                  <a:pt x="68767" y="161160"/>
                </a:lnTo>
                <a:lnTo>
                  <a:pt x="76453" y="208857"/>
                </a:lnTo>
                <a:lnTo>
                  <a:pt x="82589" y="246763"/>
                </a:lnTo>
                <a:lnTo>
                  <a:pt x="92684" y="246763"/>
                </a:lnTo>
                <a:lnTo>
                  <a:pt x="99222" y="172898"/>
                </a:lnTo>
                <a:lnTo>
                  <a:pt x="91594" y="145929"/>
                </a:lnTo>
                <a:lnTo>
                  <a:pt x="136502" y="145929"/>
                </a:lnTo>
                <a:lnTo>
                  <a:pt x="128874" y="172898"/>
                </a:lnTo>
                <a:lnTo>
                  <a:pt x="135355" y="246763"/>
                </a:lnTo>
                <a:lnTo>
                  <a:pt x="145507" y="246763"/>
                </a:lnTo>
                <a:lnTo>
                  <a:pt x="153192" y="198780"/>
                </a:lnTo>
                <a:lnTo>
                  <a:pt x="161738" y="145929"/>
                </a:lnTo>
                <a:lnTo>
                  <a:pt x="336094" y="145929"/>
                </a:lnTo>
                <a:cubicBezTo>
                  <a:pt x="357200" y="145929"/>
                  <a:pt x="374349" y="162992"/>
                  <a:pt x="374349" y="184121"/>
                </a:cubicBezTo>
                <a:cubicBezTo>
                  <a:pt x="374349" y="205193"/>
                  <a:pt x="357200" y="222256"/>
                  <a:pt x="336094" y="222256"/>
                </a:cubicBezTo>
                <a:lnTo>
                  <a:pt x="189841" y="222256"/>
                </a:lnTo>
                <a:lnTo>
                  <a:pt x="189841" y="298011"/>
                </a:lnTo>
                <a:lnTo>
                  <a:pt x="189841" y="365807"/>
                </a:lnTo>
                <a:lnTo>
                  <a:pt x="189841" y="528081"/>
                </a:lnTo>
                <a:cubicBezTo>
                  <a:pt x="189841" y="549153"/>
                  <a:pt x="172692" y="566216"/>
                  <a:pt x="151586" y="566216"/>
                </a:cubicBezTo>
                <a:cubicBezTo>
                  <a:pt x="132889" y="566216"/>
                  <a:pt x="117403" y="552875"/>
                  <a:pt x="114019" y="535239"/>
                </a:cubicBezTo>
                <a:cubicBezTo>
                  <a:pt x="110693" y="552875"/>
                  <a:pt x="95150" y="566216"/>
                  <a:pt x="76453" y="566216"/>
                </a:cubicBezTo>
                <a:cubicBezTo>
                  <a:pt x="55346" y="566216"/>
                  <a:pt x="38255" y="549153"/>
                  <a:pt x="38255" y="528081"/>
                </a:cubicBezTo>
                <a:lnTo>
                  <a:pt x="38255" y="384874"/>
                </a:lnTo>
                <a:cubicBezTo>
                  <a:pt x="17091" y="384874"/>
                  <a:pt x="0" y="367811"/>
                  <a:pt x="0" y="346739"/>
                </a:cubicBezTo>
                <a:lnTo>
                  <a:pt x="0" y="184121"/>
                </a:lnTo>
                <a:cubicBezTo>
                  <a:pt x="0" y="163050"/>
                  <a:pt x="17091" y="145986"/>
                  <a:pt x="38140" y="145929"/>
                </a:cubicBezTo>
                <a:close/>
                <a:moveTo>
                  <a:pt x="545532" y="89195"/>
                </a:moveTo>
                <a:lnTo>
                  <a:pt x="587343" y="89195"/>
                </a:lnTo>
                <a:lnTo>
                  <a:pt x="587343" y="124061"/>
                </a:lnTo>
                <a:lnTo>
                  <a:pt x="587228" y="124061"/>
                </a:lnTo>
                <a:cubicBezTo>
                  <a:pt x="587228" y="190989"/>
                  <a:pt x="587056" y="257859"/>
                  <a:pt x="587343" y="324787"/>
                </a:cubicBezTo>
                <a:cubicBezTo>
                  <a:pt x="587457" y="352669"/>
                  <a:pt x="567498" y="371104"/>
                  <a:pt x="541403" y="370989"/>
                </a:cubicBezTo>
                <a:cubicBezTo>
                  <a:pt x="453710" y="370646"/>
                  <a:pt x="366018" y="370703"/>
                  <a:pt x="278325" y="370531"/>
                </a:cubicBezTo>
                <a:cubicBezTo>
                  <a:pt x="255441" y="370474"/>
                  <a:pt x="234278" y="353527"/>
                  <a:pt x="233131" y="331027"/>
                </a:cubicBezTo>
                <a:cubicBezTo>
                  <a:pt x="231525" y="299024"/>
                  <a:pt x="232729" y="266905"/>
                  <a:pt x="232729" y="233012"/>
                </a:cubicBezTo>
                <a:lnTo>
                  <a:pt x="272475" y="233012"/>
                </a:lnTo>
                <a:lnTo>
                  <a:pt x="272475" y="330340"/>
                </a:lnTo>
                <a:cubicBezTo>
                  <a:pt x="364010" y="330512"/>
                  <a:pt x="453997" y="330398"/>
                  <a:pt x="545532" y="329997"/>
                </a:cubicBezTo>
                <a:lnTo>
                  <a:pt x="545532" y="124061"/>
                </a:lnTo>
                <a:close/>
                <a:moveTo>
                  <a:pt x="231948" y="89124"/>
                </a:moveTo>
                <a:lnTo>
                  <a:pt x="273793" y="89124"/>
                </a:lnTo>
                <a:lnTo>
                  <a:pt x="273793" y="135062"/>
                </a:lnTo>
                <a:lnTo>
                  <a:pt x="272240" y="135062"/>
                </a:lnTo>
                <a:lnTo>
                  <a:pt x="233571" y="135062"/>
                </a:lnTo>
                <a:lnTo>
                  <a:pt x="231948" y="135062"/>
                </a:lnTo>
                <a:close/>
                <a:moveTo>
                  <a:pt x="409822" y="10232"/>
                </a:moveTo>
                <a:cubicBezTo>
                  <a:pt x="424505" y="10232"/>
                  <a:pt x="436606" y="21455"/>
                  <a:pt x="437925" y="35771"/>
                </a:cubicBezTo>
                <a:lnTo>
                  <a:pt x="447503" y="35771"/>
                </a:lnTo>
                <a:cubicBezTo>
                  <a:pt x="491321" y="35771"/>
                  <a:pt x="535140" y="35771"/>
                  <a:pt x="578958" y="35828"/>
                </a:cubicBezTo>
                <a:cubicBezTo>
                  <a:pt x="583661" y="35828"/>
                  <a:pt x="588650" y="35599"/>
                  <a:pt x="593009" y="37031"/>
                </a:cubicBezTo>
                <a:cubicBezTo>
                  <a:pt x="601326" y="39665"/>
                  <a:pt x="607921" y="50144"/>
                  <a:pt x="607233" y="57874"/>
                </a:cubicBezTo>
                <a:cubicBezTo>
                  <a:pt x="606315" y="67380"/>
                  <a:pt x="597368" y="75912"/>
                  <a:pt x="587159" y="76828"/>
                </a:cubicBezTo>
                <a:cubicBezTo>
                  <a:pt x="584521" y="77057"/>
                  <a:pt x="581883" y="76885"/>
                  <a:pt x="579244" y="76885"/>
                </a:cubicBezTo>
                <a:cubicBezTo>
                  <a:pt x="466774" y="76885"/>
                  <a:pt x="354304" y="76885"/>
                  <a:pt x="241776" y="76885"/>
                </a:cubicBezTo>
                <a:cubicBezTo>
                  <a:pt x="239137" y="76885"/>
                  <a:pt x="236499" y="77057"/>
                  <a:pt x="233861" y="76828"/>
                </a:cubicBezTo>
                <a:cubicBezTo>
                  <a:pt x="223078" y="75740"/>
                  <a:pt x="213156" y="66120"/>
                  <a:pt x="212984" y="56672"/>
                </a:cubicBezTo>
                <a:cubicBezTo>
                  <a:pt x="212755" y="47166"/>
                  <a:pt x="222448" y="37088"/>
                  <a:pt x="233287" y="35943"/>
                </a:cubicBezTo>
                <a:cubicBezTo>
                  <a:pt x="236958" y="35542"/>
                  <a:pt x="240686" y="35771"/>
                  <a:pt x="244357" y="35771"/>
                </a:cubicBezTo>
                <a:cubicBezTo>
                  <a:pt x="286626" y="35771"/>
                  <a:pt x="328839" y="35771"/>
                  <a:pt x="371108" y="35771"/>
                </a:cubicBezTo>
                <a:lnTo>
                  <a:pt x="381661" y="35771"/>
                </a:lnTo>
                <a:cubicBezTo>
                  <a:pt x="382981" y="21455"/>
                  <a:pt x="395082" y="10232"/>
                  <a:pt x="409822" y="10232"/>
                </a:cubicBezTo>
                <a:close/>
                <a:moveTo>
                  <a:pt x="114034" y="0"/>
                </a:moveTo>
                <a:cubicBezTo>
                  <a:pt x="151642" y="0"/>
                  <a:pt x="182130" y="30440"/>
                  <a:pt x="182130" y="67990"/>
                </a:cubicBezTo>
                <a:cubicBezTo>
                  <a:pt x="182130" y="105540"/>
                  <a:pt x="151642" y="135980"/>
                  <a:pt x="114034" y="135980"/>
                </a:cubicBezTo>
                <a:cubicBezTo>
                  <a:pt x="76426" y="135980"/>
                  <a:pt x="45938" y="105540"/>
                  <a:pt x="45938" y="67990"/>
                </a:cubicBezTo>
                <a:cubicBezTo>
                  <a:pt x="45938" y="30440"/>
                  <a:pt x="76426" y="0"/>
                  <a:pt x="114034" y="0"/>
                </a:cubicBezTo>
                <a:close/>
              </a:path>
            </a:pathLst>
          </a:custGeom>
          <a:solidFill>
            <a:srgbClr val="3F3B3A"/>
          </a:solidFill>
          <a:ln w="12700" cap="flat">
            <a:noFill/>
            <a:miter lim="400000"/>
          </a:ln>
          <a:effectLst/>
        </p:spPr>
        <p:txBody>
          <a:bodyPr wrap="square" lIns="91439" tIns="91439" rIns="91439" bIns="91439" numCol="1"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latin typeface="思源黑体 CN Medium" panose="020B0600000000000000" pitchFamily="34" charset="-122"/>
              <a:ea typeface="思源黑体 CN Medium" panose="020B0600000000000000" pitchFamily="34" charset="-122"/>
            </a:endParaRPr>
          </a:p>
        </p:txBody>
      </p:sp>
    </p:spTree>
    <p:extLst>
      <p:ext uri="{BB962C8B-B14F-4D97-AF65-F5344CB8AC3E}">
        <p14:creationId xmlns:p14="http://schemas.microsoft.com/office/powerpoint/2010/main" val="3714922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AF028629-CDE7-3B2D-A431-D7E26E4C61FA}"/>
              </a:ext>
            </a:extLst>
          </p:cNvPr>
          <p:cNvGrpSpPr/>
          <p:nvPr/>
        </p:nvGrpSpPr>
        <p:grpSpPr>
          <a:xfrm>
            <a:off x="0" y="0"/>
            <a:ext cx="11974460" cy="812800"/>
            <a:chOff x="217540" y="1"/>
            <a:chExt cx="11974460" cy="812800"/>
          </a:xfrm>
        </p:grpSpPr>
        <p:sp>
          <p:nvSpPr>
            <p:cNvPr id="5" name="PA-矩形 7">
              <a:extLst>
                <a:ext uri="{FF2B5EF4-FFF2-40B4-BE49-F238E27FC236}">
                  <a16:creationId xmlns:a16="http://schemas.microsoft.com/office/drawing/2014/main" id="{E2653161-3673-1EF1-6E45-42E1AB739C9C}"/>
                </a:ext>
              </a:extLst>
            </p:cNvPr>
            <p:cNvSpPr/>
            <p:nvPr>
              <p:custDataLst>
                <p:tags r:id="rId1"/>
              </p:custDataLst>
            </p:nvPr>
          </p:nvSpPr>
          <p:spPr>
            <a:xfrm>
              <a:off x="919706" y="43194"/>
              <a:ext cx="2800767" cy="461665"/>
            </a:xfrm>
            <a:prstGeom prst="rect">
              <a:avLst/>
            </a:prstGeom>
          </p:spPr>
          <p:txBody>
            <a:bodyPr wrap="none">
              <a:spAutoFit/>
            </a:bodyPr>
            <a:lstStyle/>
            <a:p>
              <a:r>
                <a:rPr lang="zh-CN" altLang="en-US" sz="2400" dirty="0">
                  <a:solidFill>
                    <a:srgbClr val="201F42"/>
                  </a:solidFill>
                  <a:latin typeface="黑体" panose="02010609060101010101" pitchFamily="49" charset="-122"/>
                  <a:ea typeface="黑体" panose="02010609060101010101" pitchFamily="49" charset="-122"/>
                </a:rPr>
                <a:t>方法</a:t>
              </a:r>
              <a:r>
                <a:rPr lang="en-US" altLang="zh-CN" sz="2400" dirty="0">
                  <a:solidFill>
                    <a:srgbClr val="201F42"/>
                  </a:solidFill>
                  <a:latin typeface="黑体" panose="02010609060101010101" pitchFamily="49" charset="-122"/>
                  <a:ea typeface="黑体" panose="02010609060101010101" pitchFamily="49" charset="-122"/>
                </a:rPr>
                <a:t>-</a:t>
              </a:r>
              <a:r>
                <a:rPr lang="zh-CN" altLang="en-US" sz="2400" dirty="0">
                  <a:solidFill>
                    <a:srgbClr val="201F42"/>
                  </a:solidFill>
                  <a:latin typeface="黑体" panose="02010609060101010101" pitchFamily="49" charset="-122"/>
                  <a:ea typeface="黑体" panose="02010609060101010101" pitchFamily="49" charset="-122"/>
                </a:rPr>
                <a:t>参与者与程序</a:t>
              </a:r>
            </a:p>
          </p:txBody>
        </p:sp>
        <p:sp>
          <p:nvSpPr>
            <p:cNvPr id="6" name="PA-矩形 8">
              <a:extLst>
                <a:ext uri="{FF2B5EF4-FFF2-40B4-BE49-F238E27FC236}">
                  <a16:creationId xmlns:a16="http://schemas.microsoft.com/office/drawing/2014/main" id="{1DC72865-7443-80E1-8B70-F1430BB59010}"/>
                </a:ext>
              </a:extLst>
            </p:cNvPr>
            <p:cNvSpPr/>
            <p:nvPr>
              <p:custDataLst>
                <p:tags r:id="rId2"/>
              </p:custDataLst>
            </p:nvPr>
          </p:nvSpPr>
          <p:spPr>
            <a:xfrm>
              <a:off x="948280" y="521044"/>
              <a:ext cx="4571011" cy="286297"/>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tx1">
                      <a:lumMod val="75000"/>
                      <a:lumOff val="25000"/>
                    </a:schemeClr>
                  </a:solidFill>
                  <a:latin typeface="Times New Roman" panose="02020603050405020304" pitchFamily="18" charset="0"/>
                  <a:ea typeface="思源黑体 CN Medium" panose="020B0600000000000000" pitchFamily="34" charset="-122"/>
                  <a:cs typeface="Times New Roman" panose="02020603050405020304" pitchFamily="18" charset="0"/>
                </a:rPr>
                <a:t>METHOD</a:t>
              </a:r>
            </a:p>
          </p:txBody>
        </p:sp>
        <p:grpSp>
          <p:nvGrpSpPr>
            <p:cNvPr id="7" name="组合 6">
              <a:extLst>
                <a:ext uri="{FF2B5EF4-FFF2-40B4-BE49-F238E27FC236}">
                  <a16:creationId xmlns:a16="http://schemas.microsoft.com/office/drawing/2014/main" id="{B9A53ABA-E77C-1610-2ED1-AB8837D8573B}"/>
                </a:ext>
              </a:extLst>
            </p:cNvPr>
            <p:cNvGrpSpPr/>
            <p:nvPr/>
          </p:nvGrpSpPr>
          <p:grpSpPr>
            <a:xfrm>
              <a:off x="217540" y="1"/>
              <a:ext cx="730741" cy="812800"/>
              <a:chOff x="117754" y="1"/>
              <a:chExt cx="730741" cy="812800"/>
            </a:xfrm>
          </p:grpSpPr>
          <p:sp>
            <p:nvSpPr>
              <p:cNvPr id="9" name="矩形 8">
                <a:extLst>
                  <a:ext uri="{FF2B5EF4-FFF2-40B4-BE49-F238E27FC236}">
                    <a16:creationId xmlns:a16="http://schemas.microsoft.com/office/drawing/2014/main" id="{0D2C7415-86A2-2B16-3712-5C550489A1D6}"/>
                  </a:ext>
                </a:extLst>
              </p:cNvPr>
              <p:cNvSpPr/>
              <p:nvPr/>
            </p:nvSpPr>
            <p:spPr>
              <a:xfrm>
                <a:off x="120575" y="1"/>
                <a:ext cx="699345" cy="812800"/>
              </a:xfrm>
              <a:prstGeom prst="rect">
                <a:avLst/>
              </a:prstGeom>
              <a:solidFill>
                <a:srgbClr val="C1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思源黑体 CN Medium" panose="020B0600000000000000" pitchFamily="34" charset="-122"/>
                  <a:ea typeface="思源黑体 CN Medium" panose="020B0600000000000000" pitchFamily="34" charset="-122"/>
                </a:endParaRPr>
              </a:p>
            </p:txBody>
          </p:sp>
          <p:sp>
            <p:nvSpPr>
              <p:cNvPr id="10" name="文本框 9">
                <a:extLst>
                  <a:ext uri="{FF2B5EF4-FFF2-40B4-BE49-F238E27FC236}">
                    <a16:creationId xmlns:a16="http://schemas.microsoft.com/office/drawing/2014/main" id="{5A46D496-1369-D5A0-7036-528B23FA6232}"/>
                  </a:ext>
                </a:extLst>
              </p:cNvPr>
              <p:cNvSpPr txBox="1"/>
              <p:nvPr/>
            </p:nvSpPr>
            <p:spPr>
              <a:xfrm>
                <a:off x="117754" y="51021"/>
                <a:ext cx="730741" cy="705450"/>
              </a:xfrm>
              <a:prstGeom prst="rect">
                <a:avLst/>
              </a:prstGeom>
              <a:noFill/>
            </p:spPr>
            <p:txBody>
              <a:bodyPr wrap="square" rtlCol="0">
                <a:spAutoFit/>
                <a:scene3d>
                  <a:camera prst="orthographicFront"/>
                  <a:lightRig rig="threePt" dir="t"/>
                </a:scene3d>
                <a:sp3d contourW="12700"/>
              </a:bodyPr>
              <a:lstStyle>
                <a:defPPr>
                  <a:defRPr lang="en-US"/>
                </a:defPPr>
                <a:lvl1pPr>
                  <a:lnSpc>
                    <a:spcPct val="114000"/>
                  </a:lnSpc>
                  <a:defRPr sz="1000" spc="300">
                    <a:solidFill>
                      <a:srgbClr val="C0A984"/>
                    </a:solidFill>
                    <a:latin typeface="Century Gothic" panose="020B0502020202020204" pitchFamily="34" charset="0"/>
                    <a:ea typeface="+mj-ea"/>
                  </a:defRPr>
                </a:lvl1pPr>
              </a:lstStyle>
              <a:p>
                <a:pPr algn="ctr"/>
                <a:r>
                  <a:rPr lang="en-US" altLang="zh-CN" sz="2400" dirty="0">
                    <a:solidFill>
                      <a:schemeClr val="bg1"/>
                    </a:solidFill>
                    <a:latin typeface="黑体" panose="02010609060101010101" pitchFamily="49" charset="-122"/>
                    <a:ea typeface="黑体" panose="02010609060101010101" pitchFamily="49" charset="-122"/>
                  </a:rPr>
                  <a:t>02</a:t>
                </a:r>
                <a:endParaRPr lang="zh-CN" altLang="en-US" sz="2400" dirty="0">
                  <a:solidFill>
                    <a:schemeClr val="bg1"/>
                  </a:solidFill>
                  <a:latin typeface="黑体" panose="02010609060101010101" pitchFamily="49" charset="-122"/>
                  <a:ea typeface="黑体" panose="02010609060101010101" pitchFamily="49" charset="-122"/>
                </a:endParaRPr>
              </a:p>
              <a:p>
                <a:pPr algn="ctr"/>
                <a:r>
                  <a:rPr lang="en-US" altLang="zh-CN" sz="1200" dirty="0">
                    <a:solidFill>
                      <a:schemeClr val="bg1"/>
                    </a:solidFill>
                    <a:latin typeface="黑体" panose="02010609060101010101" pitchFamily="49" charset="-122"/>
                    <a:ea typeface="黑体" panose="02010609060101010101" pitchFamily="49" charset="-122"/>
                  </a:rPr>
                  <a:t>PART</a:t>
                </a:r>
              </a:p>
            </p:txBody>
          </p:sp>
        </p:grpSp>
        <p:cxnSp>
          <p:nvCxnSpPr>
            <p:cNvPr id="8" name="直接连接符 7">
              <a:extLst>
                <a:ext uri="{FF2B5EF4-FFF2-40B4-BE49-F238E27FC236}">
                  <a16:creationId xmlns:a16="http://schemas.microsoft.com/office/drawing/2014/main" id="{4A3AC1BA-24B9-FC7A-D1BA-8CFCD478D0AC}"/>
                </a:ext>
              </a:extLst>
            </p:cNvPr>
            <p:cNvCxnSpPr>
              <a:cxnSpLocks/>
            </p:cNvCxnSpPr>
            <p:nvPr/>
          </p:nvCxnSpPr>
          <p:spPr>
            <a:xfrm>
              <a:off x="855194" y="497032"/>
              <a:ext cx="11336806" cy="98670"/>
            </a:xfrm>
            <a:prstGeom prst="line">
              <a:avLst/>
            </a:prstGeom>
            <a:ln w="28575">
              <a:solidFill>
                <a:srgbClr val="C10000"/>
              </a:solidFill>
            </a:ln>
          </p:spPr>
          <p:style>
            <a:lnRef idx="1">
              <a:schemeClr val="accent1"/>
            </a:lnRef>
            <a:fillRef idx="0">
              <a:schemeClr val="accent1"/>
            </a:fillRef>
            <a:effectRef idx="0">
              <a:schemeClr val="accent1"/>
            </a:effectRef>
            <a:fontRef idx="minor">
              <a:schemeClr val="tx1"/>
            </a:fontRef>
          </p:style>
        </p:cxnSp>
      </p:grpSp>
      <p:sp>
        <p:nvSpPr>
          <p:cNvPr id="11" name="文本框 10">
            <a:extLst>
              <a:ext uri="{FF2B5EF4-FFF2-40B4-BE49-F238E27FC236}">
                <a16:creationId xmlns:a16="http://schemas.microsoft.com/office/drawing/2014/main" id="{83C1DB8A-1B09-142D-1A79-5467AA236EAF}"/>
              </a:ext>
            </a:extLst>
          </p:cNvPr>
          <p:cNvSpPr txBox="1"/>
          <p:nvPr/>
        </p:nvSpPr>
        <p:spPr>
          <a:xfrm>
            <a:off x="855194" y="1039917"/>
            <a:ext cx="11171154" cy="4944623"/>
          </a:xfrm>
          <a:prstGeom prst="rect">
            <a:avLst/>
          </a:prstGeom>
          <a:noFill/>
        </p:spPr>
        <p:txBody>
          <a:bodyPr wrap="square" rtlCol="0">
            <a:spAutoFit/>
          </a:bodyPr>
          <a:lstStyle>
            <a:defPPr>
              <a:defRPr lang="zh-CN"/>
            </a:defPPr>
            <a:lvl1pPr>
              <a:defRPr sz="3600">
                <a:solidFill>
                  <a:schemeClr val="tx1">
                    <a:lumMod val="85000"/>
                    <a:lumOff val="15000"/>
                  </a:schemeClr>
                </a:solidFill>
                <a:latin typeface="+mj-ea"/>
                <a:ea typeface="+mj-ea"/>
              </a:defRPr>
            </a:lvl1pPr>
          </a:lstStyle>
          <a:p>
            <a:pPr marL="342900" indent="-342900">
              <a:lnSpc>
                <a:spcPct val="150000"/>
              </a:lnSpc>
              <a:spcBef>
                <a:spcPts val="1200"/>
              </a:spcBef>
              <a:buFont typeface="Arial" panose="020B0604020202020204" pitchFamily="34" charset="0"/>
              <a:buChar char="•"/>
            </a:pPr>
            <a:r>
              <a:rPr lang="en-US" altLang="zh-CN" sz="2000" dirty="0">
                <a:latin typeface="+mj-lt"/>
                <a:ea typeface="宋体" panose="02010600030101010101" pitchFamily="2" charset="-122"/>
              </a:rPr>
              <a:t>Experiment 1 involved a 2 (types of </a:t>
            </a:r>
            <a:r>
              <a:rPr lang="en-US" altLang="zh-CN" sz="2000" dirty="0">
                <a:solidFill>
                  <a:srgbClr val="FF0000"/>
                </a:solidFill>
                <a:latin typeface="+mj-lt"/>
                <a:ea typeface="宋体" panose="02010600030101010101" pitchFamily="2" charset="-122"/>
              </a:rPr>
              <a:t>contextual aesthetic value</a:t>
            </a:r>
            <a:r>
              <a:rPr lang="en-US" altLang="zh-CN" sz="2000" dirty="0">
                <a:latin typeface="+mj-lt"/>
                <a:ea typeface="宋体" panose="02010600030101010101" pitchFamily="2" charset="-122"/>
              </a:rPr>
              <a:t>: </a:t>
            </a:r>
            <a:r>
              <a:rPr lang="en-US" altLang="zh-CN" sz="2000" b="1" dirty="0">
                <a:latin typeface="+mj-lt"/>
                <a:ea typeface="宋体" panose="02010600030101010101" pitchFamily="2" charset="-122"/>
              </a:rPr>
              <a:t>high</a:t>
            </a:r>
            <a:r>
              <a:rPr lang="en-US" altLang="zh-CN" sz="2000" dirty="0">
                <a:latin typeface="+mj-lt"/>
                <a:ea typeface="宋体" panose="02010600030101010101" pitchFamily="2" charset="-122"/>
              </a:rPr>
              <a:t> vs. </a:t>
            </a:r>
            <a:r>
              <a:rPr lang="en-US" altLang="zh-CN" sz="2000" b="1" dirty="0">
                <a:latin typeface="+mj-lt"/>
                <a:ea typeface="宋体" panose="02010600030101010101" pitchFamily="2" charset="-122"/>
              </a:rPr>
              <a:t>low</a:t>
            </a:r>
            <a:r>
              <a:rPr lang="en-US" altLang="zh-CN" sz="2000" dirty="0">
                <a:latin typeface="+mj-lt"/>
                <a:ea typeface="宋体" panose="02010600030101010101" pitchFamily="2" charset="-122"/>
              </a:rPr>
              <a:t>) × 2 (types of behavioral scene drawings: </a:t>
            </a:r>
            <a:r>
              <a:rPr lang="en-US" altLang="zh-CN" sz="2000" b="1" dirty="0">
                <a:latin typeface="+mj-lt"/>
                <a:ea typeface="宋体" panose="02010600030101010101" pitchFamily="2" charset="-122"/>
              </a:rPr>
              <a:t>moral</a:t>
            </a:r>
            <a:r>
              <a:rPr lang="en-US" altLang="zh-CN" sz="2000" dirty="0">
                <a:latin typeface="+mj-lt"/>
                <a:ea typeface="宋体" panose="02010600030101010101" pitchFamily="2" charset="-122"/>
              </a:rPr>
              <a:t> vs. </a:t>
            </a:r>
            <a:r>
              <a:rPr lang="en-US" altLang="zh-CN" sz="2000" b="1" dirty="0">
                <a:latin typeface="+mj-lt"/>
                <a:ea typeface="宋体" panose="02010600030101010101" pitchFamily="2" charset="-122"/>
              </a:rPr>
              <a:t>immoral</a:t>
            </a:r>
            <a:r>
              <a:rPr lang="en-US" altLang="zh-CN" sz="2000" dirty="0">
                <a:latin typeface="+mj-lt"/>
                <a:ea typeface="宋体" panose="02010600030101010101" pitchFamily="2" charset="-122"/>
              </a:rPr>
              <a:t>) within-subject experimental design. Participants were instructed to identify the moral information of an behavior based on the context of its aesthetic value. The </a:t>
            </a:r>
            <a:r>
              <a:rPr lang="en-US" altLang="zh-CN" sz="2000" dirty="0">
                <a:solidFill>
                  <a:srgbClr val="FF0000"/>
                </a:solidFill>
                <a:latin typeface="+mj-lt"/>
                <a:ea typeface="宋体" panose="02010600030101010101" pitchFamily="2" charset="-122"/>
              </a:rPr>
              <a:t>dependent variables </a:t>
            </a:r>
            <a:r>
              <a:rPr lang="en-US" altLang="zh-CN" sz="2000" dirty="0">
                <a:latin typeface="+mj-lt"/>
                <a:ea typeface="宋体" panose="02010600030101010101" pitchFamily="2" charset="-122"/>
              </a:rPr>
              <a:t>were the reaction time and the correct accuracy rate (ACC).</a:t>
            </a:r>
          </a:p>
          <a:p>
            <a:pPr marL="342900" indent="-342900">
              <a:lnSpc>
                <a:spcPct val="150000"/>
              </a:lnSpc>
              <a:spcBef>
                <a:spcPts val="1200"/>
              </a:spcBef>
              <a:buFont typeface="Arial" panose="020B0604020202020204" pitchFamily="34" charset="0"/>
              <a:buChar char="•"/>
            </a:pPr>
            <a:endParaRPr lang="en-US" altLang="zh-CN" sz="2000" dirty="0">
              <a:latin typeface="+mj-lt"/>
              <a:ea typeface="宋体" panose="02010600030101010101" pitchFamily="2" charset="-122"/>
            </a:endParaRPr>
          </a:p>
          <a:p>
            <a:pPr marL="342900" indent="-342900">
              <a:lnSpc>
                <a:spcPct val="150000"/>
              </a:lnSpc>
              <a:spcBef>
                <a:spcPts val="1200"/>
              </a:spcBef>
              <a:buFont typeface="Arial" panose="020B0604020202020204" pitchFamily="34" charset="0"/>
              <a:buChar char="•"/>
            </a:pPr>
            <a:r>
              <a:rPr lang="en-US" altLang="zh-CN" sz="2000" dirty="0">
                <a:latin typeface="+mj-lt"/>
                <a:ea typeface="宋体" panose="02010600030101010101" pitchFamily="2" charset="-122"/>
              </a:rPr>
              <a:t>Participants were 32 college students between the ages 18–30 years (M = 21.6; SD = 0.98). Seventeen participants were identified as female and 15 as male. Using G* Power 3.1, this sample size resulted in an estimated power of (1-β = 0.92) with an effect size (d = 0.26).</a:t>
            </a:r>
          </a:p>
        </p:txBody>
      </p:sp>
    </p:spTree>
    <p:extLst>
      <p:ext uri="{BB962C8B-B14F-4D97-AF65-F5344CB8AC3E}">
        <p14:creationId xmlns:p14="http://schemas.microsoft.com/office/powerpoint/2010/main" val="2983923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F98CB1BF-0EE1-9FE5-8B9D-202EA3D6D989}"/>
              </a:ext>
            </a:extLst>
          </p:cNvPr>
          <p:cNvGrpSpPr/>
          <p:nvPr/>
        </p:nvGrpSpPr>
        <p:grpSpPr>
          <a:xfrm>
            <a:off x="0" y="0"/>
            <a:ext cx="11974460" cy="812800"/>
            <a:chOff x="217540" y="1"/>
            <a:chExt cx="11974460" cy="812800"/>
          </a:xfrm>
        </p:grpSpPr>
        <p:sp>
          <p:nvSpPr>
            <p:cNvPr id="5" name="PA-矩形 7">
              <a:extLst>
                <a:ext uri="{FF2B5EF4-FFF2-40B4-BE49-F238E27FC236}">
                  <a16:creationId xmlns:a16="http://schemas.microsoft.com/office/drawing/2014/main" id="{F25D9D5F-2CE8-EB1C-8E8E-7F3407FC99B8}"/>
                </a:ext>
              </a:extLst>
            </p:cNvPr>
            <p:cNvSpPr/>
            <p:nvPr>
              <p:custDataLst>
                <p:tags r:id="rId1"/>
              </p:custDataLst>
            </p:nvPr>
          </p:nvSpPr>
          <p:spPr>
            <a:xfrm>
              <a:off x="919706" y="43194"/>
              <a:ext cx="2185214" cy="461665"/>
            </a:xfrm>
            <a:prstGeom prst="rect">
              <a:avLst/>
            </a:prstGeom>
          </p:spPr>
          <p:txBody>
            <a:bodyPr wrap="none">
              <a:spAutoFit/>
            </a:bodyPr>
            <a:lstStyle/>
            <a:p>
              <a:r>
                <a:rPr lang="zh-CN" altLang="en-US" sz="2400" dirty="0">
                  <a:solidFill>
                    <a:srgbClr val="201F42"/>
                  </a:solidFill>
                  <a:latin typeface="黑体" panose="02010609060101010101" pitchFamily="49" charset="-122"/>
                  <a:ea typeface="黑体" panose="02010609060101010101" pitchFamily="49" charset="-122"/>
                </a:rPr>
                <a:t>方法</a:t>
              </a:r>
              <a:r>
                <a:rPr lang="en-US" altLang="zh-CN" sz="2400" dirty="0">
                  <a:solidFill>
                    <a:srgbClr val="201F42"/>
                  </a:solidFill>
                  <a:latin typeface="黑体" panose="02010609060101010101" pitchFamily="49" charset="-122"/>
                  <a:ea typeface="黑体" panose="02010609060101010101" pitchFamily="49" charset="-122"/>
                </a:rPr>
                <a:t>-</a:t>
              </a:r>
              <a:r>
                <a:rPr lang="zh-CN" altLang="en-US" sz="2400" dirty="0">
                  <a:solidFill>
                    <a:srgbClr val="201F42"/>
                  </a:solidFill>
                  <a:latin typeface="黑体" panose="02010609060101010101" pitchFamily="49" charset="-122"/>
                  <a:ea typeface="黑体" panose="02010609060101010101" pitchFamily="49" charset="-122"/>
                </a:rPr>
                <a:t>实验材料</a:t>
              </a:r>
            </a:p>
          </p:txBody>
        </p:sp>
        <p:sp>
          <p:nvSpPr>
            <p:cNvPr id="6" name="PA-矩形 8">
              <a:extLst>
                <a:ext uri="{FF2B5EF4-FFF2-40B4-BE49-F238E27FC236}">
                  <a16:creationId xmlns:a16="http://schemas.microsoft.com/office/drawing/2014/main" id="{3CE897C0-9904-F14D-6D36-FE4567B408BE}"/>
                </a:ext>
              </a:extLst>
            </p:cNvPr>
            <p:cNvSpPr/>
            <p:nvPr>
              <p:custDataLst>
                <p:tags r:id="rId2"/>
              </p:custDataLst>
            </p:nvPr>
          </p:nvSpPr>
          <p:spPr>
            <a:xfrm>
              <a:off x="948280" y="521044"/>
              <a:ext cx="4571011" cy="286297"/>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tx1">
                      <a:lumMod val="75000"/>
                      <a:lumOff val="25000"/>
                    </a:schemeClr>
                  </a:solidFill>
                  <a:latin typeface="Times New Roman" panose="02020603050405020304" pitchFamily="18" charset="0"/>
                  <a:ea typeface="思源黑体 CN Medium" panose="020B0600000000000000" pitchFamily="34" charset="-122"/>
                  <a:cs typeface="Times New Roman" panose="02020603050405020304" pitchFamily="18" charset="0"/>
                </a:rPr>
                <a:t>METHOD</a:t>
              </a:r>
            </a:p>
          </p:txBody>
        </p:sp>
        <p:grpSp>
          <p:nvGrpSpPr>
            <p:cNvPr id="7" name="组合 6">
              <a:extLst>
                <a:ext uri="{FF2B5EF4-FFF2-40B4-BE49-F238E27FC236}">
                  <a16:creationId xmlns:a16="http://schemas.microsoft.com/office/drawing/2014/main" id="{F294E4EB-38F4-4F25-7988-3B4A9EB474FD}"/>
                </a:ext>
              </a:extLst>
            </p:cNvPr>
            <p:cNvGrpSpPr/>
            <p:nvPr/>
          </p:nvGrpSpPr>
          <p:grpSpPr>
            <a:xfrm>
              <a:off x="217540" y="1"/>
              <a:ext cx="730741" cy="812800"/>
              <a:chOff x="117754" y="1"/>
              <a:chExt cx="730741" cy="812800"/>
            </a:xfrm>
          </p:grpSpPr>
          <p:sp>
            <p:nvSpPr>
              <p:cNvPr id="9" name="矩形 8">
                <a:extLst>
                  <a:ext uri="{FF2B5EF4-FFF2-40B4-BE49-F238E27FC236}">
                    <a16:creationId xmlns:a16="http://schemas.microsoft.com/office/drawing/2014/main" id="{2C17BEDE-7663-A9F4-B71C-A12391BBE1B9}"/>
                  </a:ext>
                </a:extLst>
              </p:cNvPr>
              <p:cNvSpPr/>
              <p:nvPr/>
            </p:nvSpPr>
            <p:spPr>
              <a:xfrm>
                <a:off x="120575" y="1"/>
                <a:ext cx="699345" cy="812800"/>
              </a:xfrm>
              <a:prstGeom prst="rect">
                <a:avLst/>
              </a:prstGeom>
              <a:solidFill>
                <a:srgbClr val="C1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思源黑体 CN Medium" panose="020B0600000000000000" pitchFamily="34" charset="-122"/>
                  <a:ea typeface="思源黑体 CN Medium" panose="020B0600000000000000" pitchFamily="34" charset="-122"/>
                </a:endParaRPr>
              </a:p>
            </p:txBody>
          </p:sp>
          <p:sp>
            <p:nvSpPr>
              <p:cNvPr id="10" name="文本框 9">
                <a:extLst>
                  <a:ext uri="{FF2B5EF4-FFF2-40B4-BE49-F238E27FC236}">
                    <a16:creationId xmlns:a16="http://schemas.microsoft.com/office/drawing/2014/main" id="{9CB50019-82AC-2078-BB43-83D8DC4028CE}"/>
                  </a:ext>
                </a:extLst>
              </p:cNvPr>
              <p:cNvSpPr txBox="1"/>
              <p:nvPr/>
            </p:nvSpPr>
            <p:spPr>
              <a:xfrm>
                <a:off x="117754" y="51021"/>
                <a:ext cx="730741" cy="705450"/>
              </a:xfrm>
              <a:prstGeom prst="rect">
                <a:avLst/>
              </a:prstGeom>
              <a:noFill/>
            </p:spPr>
            <p:txBody>
              <a:bodyPr wrap="square" rtlCol="0">
                <a:spAutoFit/>
                <a:scene3d>
                  <a:camera prst="orthographicFront"/>
                  <a:lightRig rig="threePt" dir="t"/>
                </a:scene3d>
                <a:sp3d contourW="12700"/>
              </a:bodyPr>
              <a:lstStyle>
                <a:defPPr>
                  <a:defRPr lang="en-US"/>
                </a:defPPr>
                <a:lvl1pPr>
                  <a:lnSpc>
                    <a:spcPct val="114000"/>
                  </a:lnSpc>
                  <a:defRPr sz="1000" spc="300">
                    <a:solidFill>
                      <a:srgbClr val="C0A984"/>
                    </a:solidFill>
                    <a:latin typeface="Century Gothic" panose="020B0502020202020204" pitchFamily="34" charset="0"/>
                    <a:ea typeface="+mj-ea"/>
                  </a:defRPr>
                </a:lvl1pPr>
              </a:lstStyle>
              <a:p>
                <a:pPr algn="ctr"/>
                <a:r>
                  <a:rPr lang="en-US" altLang="zh-CN" sz="2400" dirty="0">
                    <a:solidFill>
                      <a:schemeClr val="bg1"/>
                    </a:solidFill>
                    <a:latin typeface="黑体" panose="02010609060101010101" pitchFamily="49" charset="-122"/>
                    <a:ea typeface="黑体" panose="02010609060101010101" pitchFamily="49" charset="-122"/>
                  </a:rPr>
                  <a:t>02</a:t>
                </a:r>
                <a:endParaRPr lang="zh-CN" altLang="en-US" sz="2400" dirty="0">
                  <a:solidFill>
                    <a:schemeClr val="bg1"/>
                  </a:solidFill>
                  <a:latin typeface="黑体" panose="02010609060101010101" pitchFamily="49" charset="-122"/>
                  <a:ea typeface="黑体" panose="02010609060101010101" pitchFamily="49" charset="-122"/>
                </a:endParaRPr>
              </a:p>
              <a:p>
                <a:pPr algn="ctr"/>
                <a:r>
                  <a:rPr lang="en-US" altLang="zh-CN" sz="1200" dirty="0">
                    <a:solidFill>
                      <a:schemeClr val="bg1"/>
                    </a:solidFill>
                    <a:latin typeface="黑体" panose="02010609060101010101" pitchFamily="49" charset="-122"/>
                    <a:ea typeface="黑体" panose="02010609060101010101" pitchFamily="49" charset="-122"/>
                  </a:rPr>
                  <a:t>PART</a:t>
                </a:r>
              </a:p>
            </p:txBody>
          </p:sp>
        </p:grpSp>
        <p:cxnSp>
          <p:nvCxnSpPr>
            <p:cNvPr id="8" name="直接连接符 7">
              <a:extLst>
                <a:ext uri="{FF2B5EF4-FFF2-40B4-BE49-F238E27FC236}">
                  <a16:creationId xmlns:a16="http://schemas.microsoft.com/office/drawing/2014/main" id="{69801FD0-7168-34FF-B24F-0740B2C2426F}"/>
                </a:ext>
              </a:extLst>
            </p:cNvPr>
            <p:cNvCxnSpPr>
              <a:cxnSpLocks/>
            </p:cNvCxnSpPr>
            <p:nvPr/>
          </p:nvCxnSpPr>
          <p:spPr>
            <a:xfrm>
              <a:off x="855194" y="497032"/>
              <a:ext cx="11336806" cy="98670"/>
            </a:xfrm>
            <a:prstGeom prst="line">
              <a:avLst/>
            </a:prstGeom>
            <a:ln w="28575">
              <a:solidFill>
                <a:srgbClr val="C10000"/>
              </a:solidFill>
            </a:ln>
          </p:spPr>
          <p:style>
            <a:lnRef idx="1">
              <a:schemeClr val="accent1"/>
            </a:lnRef>
            <a:fillRef idx="0">
              <a:schemeClr val="accent1"/>
            </a:fillRef>
            <a:effectRef idx="0">
              <a:schemeClr val="accent1"/>
            </a:effectRef>
            <a:fontRef idx="minor">
              <a:schemeClr val="tx1"/>
            </a:fontRef>
          </p:style>
        </p:cxnSp>
      </p:grpSp>
      <p:sp>
        <p:nvSpPr>
          <p:cNvPr id="14" name="文本框 13">
            <a:extLst>
              <a:ext uri="{FF2B5EF4-FFF2-40B4-BE49-F238E27FC236}">
                <a16:creationId xmlns:a16="http://schemas.microsoft.com/office/drawing/2014/main" id="{77344D66-1CBD-A9B4-4BC4-ECB90689AF0E}"/>
              </a:ext>
            </a:extLst>
          </p:cNvPr>
          <p:cNvSpPr txBox="1"/>
          <p:nvPr/>
        </p:nvSpPr>
        <p:spPr>
          <a:xfrm>
            <a:off x="900890" y="1416989"/>
            <a:ext cx="11073570" cy="5638082"/>
          </a:xfrm>
          <a:prstGeom prst="rect">
            <a:avLst/>
          </a:prstGeom>
          <a:noFill/>
        </p:spPr>
        <p:txBody>
          <a:bodyPr wrap="square" rtlCol="0">
            <a:spAutoFit/>
          </a:bodyPr>
          <a:lstStyle>
            <a:defPPr>
              <a:defRPr lang="zh-CN"/>
            </a:defPPr>
            <a:lvl1pPr>
              <a:defRPr sz="3600">
                <a:solidFill>
                  <a:schemeClr val="tx1">
                    <a:lumMod val="85000"/>
                    <a:lumOff val="15000"/>
                  </a:schemeClr>
                </a:solidFill>
                <a:latin typeface="+mj-ea"/>
                <a:ea typeface="+mj-ea"/>
              </a:defRPr>
            </a:lvl1pPr>
          </a:lstStyle>
          <a:p>
            <a:pPr marL="342900" indent="-342900">
              <a:lnSpc>
                <a:spcPct val="150000"/>
              </a:lnSpc>
              <a:spcBef>
                <a:spcPts val="1200"/>
              </a:spcBef>
              <a:buFont typeface="Arial" panose="020B0604020202020204" pitchFamily="34" charset="0"/>
              <a:buChar char="•"/>
            </a:pPr>
            <a:r>
              <a:rPr lang="en-US" altLang="zh-CN" sz="2000" dirty="0">
                <a:latin typeface="+mj-lt"/>
                <a:ea typeface="宋体" panose="02010600030101010101" pitchFamily="2" charset="-122"/>
              </a:rPr>
              <a:t>A total of 34 color images with high aesthetic contexts and 34 color photographs with low aesthetic, social, and natural contexts ere selected from a public archive (http://baidu. com).</a:t>
            </a:r>
          </a:p>
          <a:p>
            <a:pPr marL="342900" indent="-342900">
              <a:lnSpc>
                <a:spcPct val="150000"/>
              </a:lnSpc>
              <a:spcBef>
                <a:spcPts val="1200"/>
              </a:spcBef>
              <a:buFont typeface="Arial" panose="020B0604020202020204" pitchFamily="34" charset="0"/>
              <a:buChar char="•"/>
            </a:pPr>
            <a:endParaRPr lang="en-US" altLang="zh-CN" sz="2000" dirty="0">
              <a:latin typeface="+mj-lt"/>
              <a:ea typeface="宋体" panose="02010600030101010101" pitchFamily="2" charset="-122"/>
            </a:endParaRPr>
          </a:p>
          <a:p>
            <a:pPr marL="342900" indent="-342900">
              <a:lnSpc>
                <a:spcPct val="150000"/>
              </a:lnSpc>
              <a:spcBef>
                <a:spcPts val="1200"/>
              </a:spcBef>
              <a:buFont typeface="Arial" panose="020B0604020202020204" pitchFamily="34" charset="0"/>
              <a:buChar char="•"/>
            </a:pPr>
            <a:r>
              <a:rPr lang="en-US" altLang="zh-CN" sz="2000" dirty="0">
                <a:latin typeface="+mj-lt"/>
                <a:ea typeface="宋体" panose="02010600030101010101" pitchFamily="2" charset="-122"/>
              </a:rPr>
              <a:t>A separate group of 13 individuals (5 males, M = 25.23 years, SD = 4.78) judged the aesthetics of the contextual materials on a 7-point scale. The aesthetic assessments of surrounding images were significantly different across the two sets of items: t(12) = −11.65, p &lt; .05, 95% CI[−3.24, −2.22], Cohen’s d = −3.25 (aesthetic rating for the high aesthetic context, 5.11 ± 0.58; aesthetic rating for the low aesthetic context, 2.39 ± 0.84). </a:t>
            </a:r>
            <a:r>
              <a:rPr lang="zh-CN" altLang="en-US" sz="2000" dirty="0">
                <a:latin typeface="宋体" panose="02010600030101010101" pitchFamily="2" charset="-122"/>
                <a:ea typeface="宋体" panose="02010600030101010101" pitchFamily="2" charset="-122"/>
              </a:rPr>
              <a:t>（七点平均法）</a:t>
            </a:r>
            <a:endParaRPr lang="en-US" altLang="zh-CN" sz="2000" dirty="0">
              <a:latin typeface="宋体" panose="02010600030101010101" pitchFamily="2" charset="-122"/>
              <a:ea typeface="宋体" panose="02010600030101010101" pitchFamily="2" charset="-122"/>
            </a:endParaRPr>
          </a:p>
          <a:p>
            <a:pPr>
              <a:lnSpc>
                <a:spcPct val="150000"/>
              </a:lnSpc>
              <a:spcBef>
                <a:spcPts val="1200"/>
              </a:spcBef>
            </a:pPr>
            <a:endParaRPr lang="en-US" altLang="zh-CN" sz="24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38185608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A" val="v5.0.2"/>
  <p:tag name="RESOURCELIBID" val="436"/>
</p:tagLst>
</file>

<file path=ppt/tags/tag10.xml><?xml version="1.0" encoding="utf-8"?>
<p:tagLst xmlns:a="http://schemas.openxmlformats.org/drawingml/2006/main" xmlns:r="http://schemas.openxmlformats.org/officeDocument/2006/relationships" xmlns:p="http://schemas.openxmlformats.org/presentationml/2006/main">
  <p:tag name="PA" val="v5.0.2"/>
  <p:tag name="RESOURCELIBID" val="435"/>
</p:tagLst>
</file>

<file path=ppt/tags/tag11.xml><?xml version="1.0" encoding="utf-8"?>
<p:tagLst xmlns:a="http://schemas.openxmlformats.org/drawingml/2006/main" xmlns:r="http://schemas.openxmlformats.org/officeDocument/2006/relationships" xmlns:p="http://schemas.openxmlformats.org/presentationml/2006/main">
  <p:tag name="PA" val="v5.0.2"/>
  <p:tag name="RESOURCELIBID" val="436"/>
</p:tagLst>
</file>

<file path=ppt/tags/tag12.xml><?xml version="1.0" encoding="utf-8"?>
<p:tagLst xmlns:a="http://schemas.openxmlformats.org/drawingml/2006/main" xmlns:r="http://schemas.openxmlformats.org/officeDocument/2006/relationships" xmlns:p="http://schemas.openxmlformats.org/presentationml/2006/main">
  <p:tag name="PA" val="v5.0.2"/>
  <p:tag name="RESOURCELIBID" val="435"/>
</p:tagLst>
</file>

<file path=ppt/tags/tag13.xml><?xml version="1.0" encoding="utf-8"?>
<p:tagLst xmlns:a="http://schemas.openxmlformats.org/drawingml/2006/main" xmlns:r="http://schemas.openxmlformats.org/officeDocument/2006/relationships" xmlns:p="http://schemas.openxmlformats.org/presentationml/2006/main">
  <p:tag name="PA" val="v5.0.2"/>
  <p:tag name="RESOURCELIBID" val="436"/>
</p:tagLst>
</file>

<file path=ppt/tags/tag14.xml><?xml version="1.0" encoding="utf-8"?>
<p:tagLst xmlns:a="http://schemas.openxmlformats.org/drawingml/2006/main" xmlns:r="http://schemas.openxmlformats.org/officeDocument/2006/relationships" xmlns:p="http://schemas.openxmlformats.org/presentationml/2006/main">
  <p:tag name="PA" val="v5.0.2"/>
  <p:tag name="RESOURCELIBID" val="435"/>
</p:tagLst>
</file>

<file path=ppt/tags/tag15.xml><?xml version="1.0" encoding="utf-8"?>
<p:tagLst xmlns:a="http://schemas.openxmlformats.org/drawingml/2006/main" xmlns:r="http://schemas.openxmlformats.org/officeDocument/2006/relationships" xmlns:p="http://schemas.openxmlformats.org/presentationml/2006/main">
  <p:tag name="PA" val="v5.0.2"/>
  <p:tag name="RESOURCELIBID" val="436"/>
</p:tagLst>
</file>

<file path=ppt/tags/tag16.xml><?xml version="1.0" encoding="utf-8"?>
<p:tagLst xmlns:a="http://schemas.openxmlformats.org/drawingml/2006/main" xmlns:r="http://schemas.openxmlformats.org/officeDocument/2006/relationships" xmlns:p="http://schemas.openxmlformats.org/presentationml/2006/main">
  <p:tag name="PA" val="v5.0.2"/>
  <p:tag name="RESOURCELIBID" val="435"/>
</p:tagLst>
</file>

<file path=ppt/tags/tag17.xml><?xml version="1.0" encoding="utf-8"?>
<p:tagLst xmlns:a="http://schemas.openxmlformats.org/drawingml/2006/main" xmlns:r="http://schemas.openxmlformats.org/officeDocument/2006/relationships" xmlns:p="http://schemas.openxmlformats.org/presentationml/2006/main">
  <p:tag name="PA" val="v5.0.2"/>
  <p:tag name="RESOURCELIBID" val="436"/>
</p:tagLst>
</file>

<file path=ppt/tags/tag18.xml><?xml version="1.0" encoding="utf-8"?>
<p:tagLst xmlns:a="http://schemas.openxmlformats.org/drawingml/2006/main" xmlns:r="http://schemas.openxmlformats.org/officeDocument/2006/relationships" xmlns:p="http://schemas.openxmlformats.org/presentationml/2006/main">
  <p:tag name="PA" val="v5.0.2"/>
  <p:tag name="RESOURCELIBID" val="435"/>
</p:tagLst>
</file>

<file path=ppt/tags/tag19.xml><?xml version="1.0" encoding="utf-8"?>
<p:tagLst xmlns:a="http://schemas.openxmlformats.org/drawingml/2006/main" xmlns:r="http://schemas.openxmlformats.org/officeDocument/2006/relationships" xmlns:p="http://schemas.openxmlformats.org/presentationml/2006/main">
  <p:tag name="PA" val="v5.0.2"/>
  <p:tag name="RESOURCELIBID" val="436"/>
</p:tagLst>
</file>

<file path=ppt/tags/tag2.xml><?xml version="1.0" encoding="utf-8"?>
<p:tagLst xmlns:a="http://schemas.openxmlformats.org/drawingml/2006/main" xmlns:r="http://schemas.openxmlformats.org/officeDocument/2006/relationships" xmlns:p="http://schemas.openxmlformats.org/presentationml/2006/main">
  <p:tag name="PA" val="v5.0.2"/>
  <p:tag name="RESOURCELIBID" val="435"/>
</p:tagLst>
</file>

<file path=ppt/tags/tag20.xml><?xml version="1.0" encoding="utf-8"?>
<p:tagLst xmlns:a="http://schemas.openxmlformats.org/drawingml/2006/main" xmlns:r="http://schemas.openxmlformats.org/officeDocument/2006/relationships" xmlns:p="http://schemas.openxmlformats.org/presentationml/2006/main">
  <p:tag name="PA" val="v5.0.2"/>
  <p:tag name="RESOURCELIBID" val="435"/>
</p:tagLst>
</file>

<file path=ppt/tags/tag21.xml><?xml version="1.0" encoding="utf-8"?>
<p:tagLst xmlns:a="http://schemas.openxmlformats.org/drawingml/2006/main" xmlns:r="http://schemas.openxmlformats.org/officeDocument/2006/relationships" xmlns:p="http://schemas.openxmlformats.org/presentationml/2006/main">
  <p:tag name="PA" val="v5.0.2"/>
  <p:tag name="RESOURCELIBID" val="436"/>
</p:tagLst>
</file>

<file path=ppt/tags/tag22.xml><?xml version="1.0" encoding="utf-8"?>
<p:tagLst xmlns:a="http://schemas.openxmlformats.org/drawingml/2006/main" xmlns:r="http://schemas.openxmlformats.org/officeDocument/2006/relationships" xmlns:p="http://schemas.openxmlformats.org/presentationml/2006/main">
  <p:tag name="PA" val="v5.0.2"/>
  <p:tag name="RESOURCELIBID" val="435"/>
</p:tagLst>
</file>

<file path=ppt/tags/tag23.xml><?xml version="1.0" encoding="utf-8"?>
<p:tagLst xmlns:a="http://schemas.openxmlformats.org/drawingml/2006/main" xmlns:r="http://schemas.openxmlformats.org/officeDocument/2006/relationships" xmlns:p="http://schemas.openxmlformats.org/presentationml/2006/main">
  <p:tag name="PA" val="v5.0.2"/>
  <p:tag name="RESOURCELIBID" val="436"/>
</p:tagLst>
</file>

<file path=ppt/tags/tag24.xml><?xml version="1.0" encoding="utf-8"?>
<p:tagLst xmlns:a="http://schemas.openxmlformats.org/drawingml/2006/main" xmlns:r="http://schemas.openxmlformats.org/officeDocument/2006/relationships" xmlns:p="http://schemas.openxmlformats.org/presentationml/2006/main">
  <p:tag name="PA" val="v5.0.2"/>
  <p:tag name="RESOURCELIBID" val="435"/>
</p:tagLst>
</file>

<file path=ppt/tags/tag25.xml><?xml version="1.0" encoding="utf-8"?>
<p:tagLst xmlns:a="http://schemas.openxmlformats.org/drawingml/2006/main" xmlns:r="http://schemas.openxmlformats.org/officeDocument/2006/relationships" xmlns:p="http://schemas.openxmlformats.org/presentationml/2006/main">
  <p:tag name="PA" val="v5.0.2"/>
  <p:tag name="RESOURCELIBID" val="436"/>
</p:tagLst>
</file>

<file path=ppt/tags/tag26.xml><?xml version="1.0" encoding="utf-8"?>
<p:tagLst xmlns:a="http://schemas.openxmlformats.org/drawingml/2006/main" xmlns:r="http://schemas.openxmlformats.org/officeDocument/2006/relationships" xmlns:p="http://schemas.openxmlformats.org/presentationml/2006/main">
  <p:tag name="PA" val="v5.0.2"/>
  <p:tag name="RESOURCELIBID" val="435"/>
</p:tagLst>
</file>

<file path=ppt/tags/tag27.xml><?xml version="1.0" encoding="utf-8"?>
<p:tagLst xmlns:a="http://schemas.openxmlformats.org/drawingml/2006/main" xmlns:r="http://schemas.openxmlformats.org/officeDocument/2006/relationships" xmlns:p="http://schemas.openxmlformats.org/presentationml/2006/main">
  <p:tag name="PA" val="v5.0.2"/>
  <p:tag name="RESOURCELIBID" val="436"/>
</p:tagLst>
</file>

<file path=ppt/tags/tag28.xml><?xml version="1.0" encoding="utf-8"?>
<p:tagLst xmlns:a="http://schemas.openxmlformats.org/drawingml/2006/main" xmlns:r="http://schemas.openxmlformats.org/officeDocument/2006/relationships" xmlns:p="http://schemas.openxmlformats.org/presentationml/2006/main">
  <p:tag name="PA" val="v5.0.2"/>
  <p:tag name="RESOURCELIBID" val="435"/>
</p:tagLst>
</file>

<file path=ppt/tags/tag29.xml><?xml version="1.0" encoding="utf-8"?>
<p:tagLst xmlns:a="http://schemas.openxmlformats.org/drawingml/2006/main" xmlns:r="http://schemas.openxmlformats.org/officeDocument/2006/relationships" xmlns:p="http://schemas.openxmlformats.org/presentationml/2006/main">
  <p:tag name="PA" val="v5.0.2"/>
  <p:tag name="RESOURCELIBID" val="436"/>
</p:tagLst>
</file>

<file path=ppt/tags/tag3.xml><?xml version="1.0" encoding="utf-8"?>
<p:tagLst xmlns:a="http://schemas.openxmlformats.org/drawingml/2006/main" xmlns:r="http://schemas.openxmlformats.org/officeDocument/2006/relationships" xmlns:p="http://schemas.openxmlformats.org/presentationml/2006/main">
  <p:tag name="PA" val="v5.0.2"/>
  <p:tag name="RESOURCELIBID" val="436"/>
</p:tagLst>
</file>

<file path=ppt/tags/tag30.xml><?xml version="1.0" encoding="utf-8"?>
<p:tagLst xmlns:a="http://schemas.openxmlformats.org/drawingml/2006/main" xmlns:r="http://schemas.openxmlformats.org/officeDocument/2006/relationships" xmlns:p="http://schemas.openxmlformats.org/presentationml/2006/main">
  <p:tag name="PA" val="v5.0.2"/>
  <p:tag name="RESOURCELIBID" val="435"/>
</p:tagLst>
</file>

<file path=ppt/tags/tag4.xml><?xml version="1.0" encoding="utf-8"?>
<p:tagLst xmlns:a="http://schemas.openxmlformats.org/drawingml/2006/main" xmlns:r="http://schemas.openxmlformats.org/officeDocument/2006/relationships" xmlns:p="http://schemas.openxmlformats.org/presentationml/2006/main">
  <p:tag name="PA" val="v5.0.2"/>
  <p:tag name="RESOURCELIBID" val="435"/>
</p:tagLst>
</file>

<file path=ppt/tags/tag5.xml><?xml version="1.0" encoding="utf-8"?>
<p:tagLst xmlns:a="http://schemas.openxmlformats.org/drawingml/2006/main" xmlns:r="http://schemas.openxmlformats.org/officeDocument/2006/relationships" xmlns:p="http://schemas.openxmlformats.org/presentationml/2006/main">
  <p:tag name="PA" val="v5.0.2"/>
  <p:tag name="RESOURCELIBID" val="436"/>
</p:tagLst>
</file>

<file path=ppt/tags/tag6.xml><?xml version="1.0" encoding="utf-8"?>
<p:tagLst xmlns:a="http://schemas.openxmlformats.org/drawingml/2006/main" xmlns:r="http://schemas.openxmlformats.org/officeDocument/2006/relationships" xmlns:p="http://schemas.openxmlformats.org/presentationml/2006/main">
  <p:tag name="PA" val="v5.0.2"/>
  <p:tag name="RESOURCELIBID" val="435"/>
</p:tagLst>
</file>

<file path=ppt/tags/tag7.xml><?xml version="1.0" encoding="utf-8"?>
<p:tagLst xmlns:a="http://schemas.openxmlformats.org/drawingml/2006/main" xmlns:r="http://schemas.openxmlformats.org/officeDocument/2006/relationships" xmlns:p="http://schemas.openxmlformats.org/presentationml/2006/main">
  <p:tag name="PA" val="v5.0.2"/>
  <p:tag name="RESOURCELIBID" val="436"/>
</p:tagLst>
</file>

<file path=ppt/tags/tag8.xml><?xml version="1.0" encoding="utf-8"?>
<p:tagLst xmlns:a="http://schemas.openxmlformats.org/drawingml/2006/main" xmlns:r="http://schemas.openxmlformats.org/officeDocument/2006/relationships" xmlns:p="http://schemas.openxmlformats.org/presentationml/2006/main">
  <p:tag name="PA" val="v5.0.2"/>
  <p:tag name="RESOURCELIBID" val="435"/>
</p:tagLst>
</file>

<file path=ppt/tags/tag9.xml><?xml version="1.0" encoding="utf-8"?>
<p:tagLst xmlns:a="http://schemas.openxmlformats.org/drawingml/2006/main" xmlns:r="http://schemas.openxmlformats.org/officeDocument/2006/relationships" xmlns:p="http://schemas.openxmlformats.org/presentationml/2006/main">
  <p:tag name="PA" val="v5.0.2"/>
  <p:tag name="RESOURCELIBID" val="436"/>
</p:tagLst>
</file>

<file path=ppt/theme/theme1.xml><?xml version="1.0" encoding="utf-8"?>
<a:theme xmlns:a="http://schemas.openxmlformats.org/drawingml/2006/main" name="丝状">
  <a:themeElements>
    <a:clrScheme name="丝状">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丝状">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丝状">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1253</TotalTime>
  <Words>2504</Words>
  <Application>Microsoft Office PowerPoint</Application>
  <PresentationFormat>宽屏</PresentationFormat>
  <Paragraphs>169</Paragraphs>
  <Slides>38</Slides>
  <Notes>2</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38</vt:i4>
      </vt:variant>
    </vt:vector>
  </HeadingPairs>
  <TitlesOfParts>
    <vt:vector size="49" baseType="lpstr">
      <vt:lpstr>等线</vt:lpstr>
      <vt:lpstr>黑体</vt:lpstr>
      <vt:lpstr>思源黑体 CN Medium</vt:lpstr>
      <vt:lpstr>宋体</vt:lpstr>
      <vt:lpstr>Arabic Typesetting</vt:lpstr>
      <vt:lpstr>Arial</vt:lpstr>
      <vt:lpstr>Century Gothic</vt:lpstr>
      <vt:lpstr>Open Sans</vt:lpstr>
      <vt:lpstr>Times New Roman</vt:lpstr>
      <vt:lpstr>Wingdings 3</vt:lpstr>
      <vt:lpstr>丝状</vt:lpstr>
      <vt:lpstr> Sensitivity to moral goodness under different aesthetic contexts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老年心理学：认知老化</dc:title>
  <dc:creator>lenovo</dc:creator>
  <cp:lastModifiedBy>lenovo</cp:lastModifiedBy>
  <cp:revision>9</cp:revision>
  <dcterms:created xsi:type="dcterms:W3CDTF">2023-09-10T01:58:26Z</dcterms:created>
  <dcterms:modified xsi:type="dcterms:W3CDTF">2023-09-24T07:24:13Z</dcterms:modified>
</cp:coreProperties>
</file>